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27" r:id="rId2"/>
    <p:sldId id="608" r:id="rId3"/>
    <p:sldId id="743" r:id="rId4"/>
    <p:sldId id="746" r:id="rId5"/>
    <p:sldId id="747" r:id="rId6"/>
    <p:sldId id="758" r:id="rId7"/>
    <p:sldId id="748" r:id="rId8"/>
    <p:sldId id="749" r:id="rId9"/>
    <p:sldId id="751" r:id="rId10"/>
    <p:sldId id="752" r:id="rId11"/>
    <p:sldId id="750" r:id="rId12"/>
    <p:sldId id="753" r:id="rId13"/>
    <p:sldId id="754" r:id="rId14"/>
    <p:sldId id="756" r:id="rId15"/>
    <p:sldId id="757" r:id="rId16"/>
    <p:sldId id="710" r:id="rId17"/>
    <p:sldId id="711" r:id="rId18"/>
    <p:sldId id="712" r:id="rId19"/>
    <p:sldId id="71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3" autoAdjust="0"/>
    <p:restoredTop sz="50000" autoAdjust="0"/>
  </p:normalViewPr>
  <p:slideViewPr>
    <p:cSldViewPr snapToGrid="0" snapToObjects="1">
      <p:cViewPr varScale="1">
        <p:scale>
          <a:sx n="160" d="100"/>
          <a:sy n="160" d="100"/>
        </p:scale>
        <p:origin x="1096" y="184"/>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15.emf"/><Relationship Id="rId1" Type="http://schemas.openxmlformats.org/officeDocument/2006/relationships/image" Target="../media/image34.emf"/><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3.emf"/><Relationship Id="rId9"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3.emf"/><Relationship Id="rId4"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11</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12</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13</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14</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15</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D897087-A3F0-F543-A25A-000FDCAC80BC}" type="slidenum">
              <a:rPr lang="en-US" sz="1200"/>
              <a:pPr/>
              <a:t>16</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1000">
              <a:latin typeface="Palatino"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83FB6-EE88-5D45-B8AA-C7658B0FB69B}" type="slidenum">
              <a:rPr lang="en-US" sz="1200"/>
              <a:pPr/>
              <a:t>17</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1780s -- Luigi Galvani --experiments w/ frogs, and contraction of leg muscles in the presence of static electric charges. One day, while cutting a frog leg with a steel scalpel, the scalpel accidentally touched a slime covered brass hook that was holding the frog</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leg in place, and it started twitching. He suspect that the twitching was due somehow to the metal conducting the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animal electricity,</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which he took to be evidence of the animal</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life force.</a:t>
            </a:r>
            <a:r>
              <a:rPr lang="ja-JP" altLang="en-US" sz="2800">
                <a:latin typeface="Times" charset="0"/>
                <a:ea typeface="ＭＳ Ｐゴシック" charset="0"/>
                <a:cs typeface="ＭＳ Ｐゴシック" charset="0"/>
              </a:rPr>
              <a:t>”</a:t>
            </a:r>
            <a:endParaRPr lang="en-US" sz="2800">
              <a:latin typeface="Times" charset="0"/>
              <a:ea typeface="ＭＳ Ｐゴシック" charset="0"/>
              <a:cs typeface="ＭＳ Ｐゴシック" charset="0"/>
            </a:endParaRP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a:spcBef>
                <a:spcPct val="50000"/>
              </a:spcBef>
            </a:pPr>
            <a:r>
              <a:rPr lang="en-US" sz="2800">
                <a:latin typeface="Times" charset="0"/>
                <a:ea typeface="ＭＳ Ｐゴシック" charset="0"/>
                <a:cs typeface="ＭＳ Ｐゴシック" charset="0"/>
              </a:rPr>
              <a:t>Alessandro Volta, a friend of Galvani</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who lived about 200 km (120 miles) away, respectfully disagreed. Volta thought that the source of electricity wasn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the animal, but the brass and steel metals themselves.</a:t>
            </a:r>
          </a:p>
          <a:p>
            <a:pPr marL="228600" indent="-228600">
              <a:spcBef>
                <a:spcPct val="50000"/>
              </a:spcBef>
            </a:pPr>
            <a:r>
              <a:rPr lang="en-US" sz="2800">
                <a:latin typeface="Times" charset="0"/>
                <a:ea typeface="ＭＳ Ｐゴシック" charset="0"/>
                <a:cs typeface="ＭＳ Ｐゴシック" charset="0"/>
              </a:rPr>
              <a:t>Volta conducted a series of experiments with various metals, and various types of moist conductors between the metals, in order to determine which combinations of materials would cause the frogs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legs to twitch the most.</a:t>
            </a:r>
          </a:p>
          <a:p>
            <a:pPr marL="228600" indent="-228600">
              <a:spcBef>
                <a:spcPct val="50000"/>
              </a:spcBef>
            </a:pPr>
            <a:r>
              <a:rPr lang="en-US" sz="2800">
                <a:latin typeface="Times" charset="0"/>
                <a:ea typeface="ＭＳ Ｐゴシック" charset="0"/>
                <a:cs typeface="ＭＳ Ｐゴシック" charset="0"/>
              </a:rPr>
              <a:t>Volta couldn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convince Galvani that the metals produced the electricity, because the frog legs were the only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electroscope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at the time capable of detecting such small amounts of charge.</a:t>
            </a: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Galvani--static charges produce twitching</a:t>
            </a:r>
          </a:p>
          <a:p>
            <a:pPr marL="228600" indent="-228600" eaLnBrk="1" hangingPunct="1">
              <a:buFontTx/>
              <a:buAutoNum type="arabicPeriod"/>
            </a:pPr>
            <a:r>
              <a:rPr lang="en-US">
                <a:ea typeface="ＭＳ Ｐゴシック" charset="0"/>
                <a:cs typeface="ＭＳ Ｐゴシック" charset="0"/>
              </a:rPr>
              <a:t>twitching was evidence of  </a:t>
            </a:r>
            <a:r>
              <a:rPr lang="ja-JP" altLang="en-US">
                <a:ea typeface="ＭＳ Ｐゴシック" charset="0"/>
                <a:cs typeface="ＭＳ Ｐゴシック" charset="0"/>
              </a:rPr>
              <a:t>“</a:t>
            </a:r>
            <a:r>
              <a:rPr lang="en-US">
                <a:ea typeface="ＭＳ Ｐゴシック" charset="0"/>
                <a:cs typeface="ＭＳ Ｐゴシック" charset="0"/>
              </a:rPr>
              <a:t>animal electricity</a:t>
            </a:r>
            <a:r>
              <a:rPr lang="ja-JP" altLang="en-US">
                <a:ea typeface="ＭＳ Ｐゴシック" charset="0"/>
                <a:cs typeface="ＭＳ Ｐゴシック" charset="0"/>
              </a:rPr>
              <a:t>”</a:t>
            </a:r>
            <a:r>
              <a:rPr lang="en-US">
                <a:ea typeface="ＭＳ Ｐゴシック" charset="0"/>
                <a:cs typeface="ＭＳ Ｐゴシック" charset="0"/>
              </a:rPr>
              <a:t>, or </a:t>
            </a:r>
            <a:r>
              <a:rPr lang="ja-JP" altLang="en-US">
                <a:ea typeface="ＭＳ Ｐゴシック" charset="0"/>
                <a:cs typeface="ＭＳ Ｐゴシック" charset="0"/>
              </a:rPr>
              <a:t>“</a:t>
            </a:r>
            <a:r>
              <a:rPr lang="en-US">
                <a:ea typeface="ＭＳ Ｐゴシック" charset="0"/>
                <a:cs typeface="ＭＳ Ｐゴシック" charset="0"/>
              </a:rPr>
              <a:t>life force</a:t>
            </a:r>
            <a:r>
              <a:rPr lang="ja-JP" altLang="en-US">
                <a:ea typeface="ＭＳ Ｐゴシック" charset="0"/>
                <a:cs typeface="ＭＳ Ｐゴシック" charset="0"/>
              </a:rPr>
              <a:t>”</a:t>
            </a:r>
            <a:endParaRPr lang="en-US">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Volta--twitching was evidence of electric charges in metals</a:t>
            </a:r>
          </a:p>
          <a:p>
            <a:pPr marL="228600" indent="-228600" eaLnBrk="1" hangingPunct="1">
              <a:buFontTx/>
              <a:buAutoNum type="arabicPeriod"/>
            </a:pPr>
            <a:endParaRPr lang="en-US">
              <a:ea typeface="ＭＳ Ｐゴシック" charset="0"/>
              <a:cs typeface="ＭＳ Ｐゴシック" charset="0"/>
            </a:endParaRPr>
          </a:p>
          <a:p>
            <a:pPr marL="228600" indent="-228600" eaLnBrk="1" hangingPunct="1"/>
            <a:r>
              <a:rPr lang="en-US">
                <a:ea typeface="ＭＳ Ｐゴシック" charset="0"/>
                <a:cs typeface="ＭＳ Ｐゴシック" charset="0"/>
              </a:rPr>
              <a:t>Volta</a:t>
            </a:r>
            <a:r>
              <a:rPr lang="ja-JP" altLang="en-US">
                <a:ea typeface="ＭＳ Ｐゴシック" charset="0"/>
                <a:cs typeface="ＭＳ Ｐゴシック" charset="0"/>
              </a:rPr>
              <a:t>’</a:t>
            </a:r>
            <a:r>
              <a:rPr lang="en-US">
                <a:ea typeface="ＭＳ Ｐゴシック" charset="0"/>
                <a:cs typeface="ＭＳ Ｐゴシック" charset="0"/>
              </a:rPr>
              <a:t>s experiments lead him to develop the first Electric Pile, or Battery. Less potential, but ability to deliver current over a long period of time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83FB6-EE88-5D45-B8AA-C7658B0FB69B}" type="slidenum">
              <a:rPr lang="en-US" sz="1200"/>
              <a:pPr/>
              <a:t>18</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1780s -- Luigi Galvani --experiments w/ frogs, and contraction of leg muscles in the presence of static electric charges. One day, while cutting a frog leg with a steel scalpel, the scalpel accidentally touched a slime covered brass hook that was holding the frog</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leg in place, and it started twitching. He suspect that the twitching was due somehow to the metal conducting the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animal electricity,</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which he took to be evidence of the animal</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life force.</a:t>
            </a:r>
            <a:r>
              <a:rPr lang="ja-JP" altLang="en-US" sz="2800">
                <a:latin typeface="Times" charset="0"/>
                <a:ea typeface="ＭＳ Ｐゴシック" charset="0"/>
                <a:cs typeface="ＭＳ Ｐゴシック" charset="0"/>
              </a:rPr>
              <a:t>”</a:t>
            </a:r>
            <a:endParaRPr lang="en-US" sz="2800">
              <a:latin typeface="Times" charset="0"/>
              <a:ea typeface="ＭＳ Ｐゴシック" charset="0"/>
              <a:cs typeface="ＭＳ Ｐゴシック" charset="0"/>
            </a:endParaRP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a:spcBef>
                <a:spcPct val="50000"/>
              </a:spcBef>
            </a:pPr>
            <a:r>
              <a:rPr lang="en-US" sz="2800">
                <a:latin typeface="Times" charset="0"/>
                <a:ea typeface="ＭＳ Ｐゴシック" charset="0"/>
                <a:cs typeface="ＭＳ Ｐゴシック" charset="0"/>
              </a:rPr>
              <a:t>Alessandro Volta, a friend of Galvani</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who lived about 200 km (120 miles) away, respectfully disagreed. Volta thought that the source of electricity wasn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the animal, but the brass and steel metals themselves.</a:t>
            </a:r>
          </a:p>
          <a:p>
            <a:pPr marL="228600" indent="-228600">
              <a:spcBef>
                <a:spcPct val="50000"/>
              </a:spcBef>
            </a:pPr>
            <a:r>
              <a:rPr lang="en-US" sz="2800">
                <a:latin typeface="Times" charset="0"/>
                <a:ea typeface="ＭＳ Ｐゴシック" charset="0"/>
                <a:cs typeface="ＭＳ Ｐゴシック" charset="0"/>
              </a:rPr>
              <a:t>Volta conducted a series of experiments with various metals, and various types of moist conductors between the metals, in order to determine which combinations of materials would cause the frogs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legs to twitch the most.</a:t>
            </a:r>
          </a:p>
          <a:p>
            <a:pPr marL="228600" indent="-228600">
              <a:spcBef>
                <a:spcPct val="50000"/>
              </a:spcBef>
            </a:pPr>
            <a:r>
              <a:rPr lang="en-US" sz="2800">
                <a:latin typeface="Times" charset="0"/>
                <a:ea typeface="ＭＳ Ｐゴシック" charset="0"/>
                <a:cs typeface="ＭＳ Ｐゴシック" charset="0"/>
              </a:rPr>
              <a:t>Volta couldn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convince Galvani that the metals produced the electricity, because the frog legs were the only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electroscope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at the time capable of detecting such small amounts of charge.</a:t>
            </a: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Galvani--static charges produce twitching</a:t>
            </a:r>
          </a:p>
          <a:p>
            <a:pPr marL="228600" indent="-228600" eaLnBrk="1" hangingPunct="1">
              <a:buFontTx/>
              <a:buAutoNum type="arabicPeriod"/>
            </a:pPr>
            <a:r>
              <a:rPr lang="en-US">
                <a:ea typeface="ＭＳ Ｐゴシック" charset="0"/>
                <a:cs typeface="ＭＳ Ｐゴシック" charset="0"/>
              </a:rPr>
              <a:t>twitching was evidence of  </a:t>
            </a:r>
            <a:r>
              <a:rPr lang="ja-JP" altLang="en-US">
                <a:ea typeface="ＭＳ Ｐゴシック" charset="0"/>
                <a:cs typeface="ＭＳ Ｐゴシック" charset="0"/>
              </a:rPr>
              <a:t>“</a:t>
            </a:r>
            <a:r>
              <a:rPr lang="en-US">
                <a:ea typeface="ＭＳ Ｐゴシック" charset="0"/>
                <a:cs typeface="ＭＳ Ｐゴシック" charset="0"/>
              </a:rPr>
              <a:t>animal electricity</a:t>
            </a:r>
            <a:r>
              <a:rPr lang="ja-JP" altLang="en-US">
                <a:ea typeface="ＭＳ Ｐゴシック" charset="0"/>
                <a:cs typeface="ＭＳ Ｐゴシック" charset="0"/>
              </a:rPr>
              <a:t>”</a:t>
            </a:r>
            <a:r>
              <a:rPr lang="en-US">
                <a:ea typeface="ＭＳ Ｐゴシック" charset="0"/>
                <a:cs typeface="ＭＳ Ｐゴシック" charset="0"/>
              </a:rPr>
              <a:t>, or </a:t>
            </a:r>
            <a:r>
              <a:rPr lang="ja-JP" altLang="en-US">
                <a:ea typeface="ＭＳ Ｐゴシック" charset="0"/>
                <a:cs typeface="ＭＳ Ｐゴシック" charset="0"/>
              </a:rPr>
              <a:t>“</a:t>
            </a:r>
            <a:r>
              <a:rPr lang="en-US">
                <a:ea typeface="ＭＳ Ｐゴシック" charset="0"/>
                <a:cs typeface="ＭＳ Ｐゴシック" charset="0"/>
              </a:rPr>
              <a:t>life force</a:t>
            </a:r>
            <a:r>
              <a:rPr lang="ja-JP" altLang="en-US">
                <a:ea typeface="ＭＳ Ｐゴシック" charset="0"/>
                <a:cs typeface="ＭＳ Ｐゴシック" charset="0"/>
              </a:rPr>
              <a:t>”</a:t>
            </a:r>
            <a:endParaRPr lang="en-US">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Volta--twitching was evidence of electric charges in metals</a:t>
            </a:r>
          </a:p>
          <a:p>
            <a:pPr marL="228600" indent="-228600" eaLnBrk="1" hangingPunct="1">
              <a:buFontTx/>
              <a:buAutoNum type="arabicPeriod"/>
            </a:pPr>
            <a:endParaRPr lang="en-US">
              <a:ea typeface="ＭＳ Ｐゴシック" charset="0"/>
              <a:cs typeface="ＭＳ Ｐゴシック" charset="0"/>
            </a:endParaRPr>
          </a:p>
          <a:p>
            <a:pPr marL="228600" indent="-228600" eaLnBrk="1" hangingPunct="1"/>
            <a:r>
              <a:rPr lang="en-US">
                <a:ea typeface="ＭＳ Ｐゴシック" charset="0"/>
                <a:cs typeface="ＭＳ Ｐゴシック" charset="0"/>
              </a:rPr>
              <a:t>Volta</a:t>
            </a:r>
            <a:r>
              <a:rPr lang="ja-JP" altLang="en-US">
                <a:ea typeface="ＭＳ Ｐゴシック" charset="0"/>
                <a:cs typeface="ＭＳ Ｐゴシック" charset="0"/>
              </a:rPr>
              <a:t>’</a:t>
            </a:r>
            <a:r>
              <a:rPr lang="en-US">
                <a:ea typeface="ＭＳ Ｐゴシック" charset="0"/>
                <a:cs typeface="ＭＳ Ｐゴシック" charset="0"/>
              </a:rPr>
              <a:t>s experiments lead him to develop the first Electric Pile, or Battery. Less potential, but ability to deliver current over a long period of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D9FB65-F66A-804C-AFB3-A865A52785D0}" type="slidenum">
              <a:rPr lang="en-US" sz="1200"/>
              <a:pPr/>
              <a:t>19</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As acid eats into Zn, Zn</a:t>
            </a:r>
            <a:r>
              <a:rPr lang="en-US" sz="2800" baseline="30000">
                <a:latin typeface="Times" charset="0"/>
                <a:ea typeface="ＭＳ Ｐゴシック" charset="0"/>
                <a:cs typeface="ＭＳ Ｐゴシック" charset="0"/>
              </a:rPr>
              <a:t>2+</a:t>
            </a:r>
            <a:r>
              <a:rPr lang="en-US" sz="2800">
                <a:latin typeface="Times" charset="0"/>
                <a:ea typeface="ＭＳ Ｐゴシック" charset="0"/>
                <a:cs typeface="ＭＳ Ｐゴシック" charset="0"/>
              </a:rPr>
              <a:t> ions are drawn into electrolyte, leaving </a:t>
            </a:r>
            <a:r>
              <a:rPr lang="en-US" sz="2800" i="1">
                <a:latin typeface="Times" charset="0"/>
                <a:ea typeface="ＭＳ Ｐゴシック" charset="0"/>
                <a:cs typeface="ＭＳ Ｐゴシック" charset="0"/>
              </a:rPr>
              <a:t>e</a:t>
            </a:r>
            <a:r>
              <a:rPr lang="en-US" sz="2800" i="1" baseline="300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in the zinc. Extra </a:t>
            </a:r>
            <a:r>
              <a:rPr lang="en-US" sz="2800" i="1">
                <a:latin typeface="Times" charset="0"/>
                <a:ea typeface="ＭＳ Ｐゴシック" charset="0"/>
                <a:cs typeface="ＭＳ Ｐゴシック" charset="0"/>
              </a:rPr>
              <a:t>e</a:t>
            </a:r>
            <a:r>
              <a:rPr lang="en-US" sz="2800" i="1" baseline="300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are pulled from the carbon rod to neutralize the now positively charged electrolyte, leaving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positive charges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(electron holes) on the carbon.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7</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10</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3.emf"/><Relationship Id="rId3" Type="http://schemas.openxmlformats.org/officeDocument/2006/relationships/notesSlide" Target="../notesSlides/notesSlide10.xml"/><Relationship Id="rId7" Type="http://schemas.openxmlformats.org/officeDocument/2006/relationships/image" Target="../media/image31.e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32.emf"/><Relationship Id="rId5" Type="http://schemas.openxmlformats.org/officeDocument/2006/relationships/image" Target="../media/image30.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37.emf"/><Relationship Id="rId18" Type="http://schemas.openxmlformats.org/officeDocument/2006/relationships/image" Target="../media/image39.emf"/><Relationship Id="rId3" Type="http://schemas.openxmlformats.org/officeDocument/2006/relationships/notesSlide" Target="../notesSlides/notesSlide11.xml"/><Relationship Id="rId21" Type="http://schemas.openxmlformats.org/officeDocument/2006/relationships/oleObject" Target="../embeddings/oleObject50.bin"/><Relationship Id="rId7" Type="http://schemas.openxmlformats.org/officeDocument/2006/relationships/image" Target="../media/image15.emf"/><Relationship Id="rId12" Type="http://schemas.openxmlformats.org/officeDocument/2006/relationships/oleObject" Target="../embeddings/oleObject45.bin"/><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38.emf"/><Relationship Id="rId20" Type="http://schemas.openxmlformats.org/officeDocument/2006/relationships/image" Target="../media/image40.emf"/><Relationship Id="rId1" Type="http://schemas.openxmlformats.org/officeDocument/2006/relationships/vmlDrawing" Target="../drawings/vmlDrawing10.vml"/><Relationship Id="rId6" Type="http://schemas.openxmlformats.org/officeDocument/2006/relationships/oleObject" Target="../embeddings/oleObject42.bin"/><Relationship Id="rId11" Type="http://schemas.openxmlformats.org/officeDocument/2006/relationships/image" Target="../media/image36.emf"/><Relationship Id="rId24" Type="http://schemas.openxmlformats.org/officeDocument/2006/relationships/image" Target="../media/image42.emf"/><Relationship Id="rId5" Type="http://schemas.openxmlformats.org/officeDocument/2006/relationships/image" Target="../media/image34.emf"/><Relationship Id="rId15" Type="http://schemas.openxmlformats.org/officeDocument/2006/relationships/oleObject" Target="../embeddings/oleObject47.bin"/><Relationship Id="rId23" Type="http://schemas.openxmlformats.org/officeDocument/2006/relationships/oleObject" Target="../embeddings/oleObject51.bin"/><Relationship Id="rId10" Type="http://schemas.openxmlformats.org/officeDocument/2006/relationships/oleObject" Target="../embeddings/oleObject44.bin"/><Relationship Id="rId19" Type="http://schemas.openxmlformats.org/officeDocument/2006/relationships/oleObject" Target="../embeddings/oleObject49.bin"/><Relationship Id="rId4" Type="http://schemas.openxmlformats.org/officeDocument/2006/relationships/oleObject" Target="../embeddings/oleObject41.bin"/><Relationship Id="rId9" Type="http://schemas.openxmlformats.org/officeDocument/2006/relationships/image" Target="../media/image35.emf"/><Relationship Id="rId14" Type="http://schemas.openxmlformats.org/officeDocument/2006/relationships/oleObject" Target="../embeddings/oleObject46.bin"/><Relationship Id="rId22"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2.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image" Target="../media/image43.emf"/><Relationship Id="rId4" Type="http://schemas.openxmlformats.org/officeDocument/2006/relationships/oleObject" Target="../embeddings/oleObject52.bin"/><Relationship Id="rId9"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image" Target="../media/image46.emf"/><Relationship Id="rId4" Type="http://schemas.openxmlformats.org/officeDocument/2006/relationships/oleObject" Target="../embeddings/oleObject5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8.bin"/><Relationship Id="rId5" Type="http://schemas.openxmlformats.org/officeDocument/2006/relationships/image" Target="../media/image48.emf"/><Relationship Id="rId4"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8.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5" Type="http://schemas.openxmlformats.org/officeDocument/2006/relationships/image" Target="../media/image55.emf"/><Relationship Id="rId4" Type="http://schemas.openxmlformats.org/officeDocument/2006/relationships/oleObject" Target="../embeddings/oleObject59.bin"/><Relationship Id="rId9" Type="http://schemas.openxmlformats.org/officeDocument/2006/relationships/image" Target="../media/image57.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3.e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emf"/><Relationship Id="rId3" Type="http://schemas.openxmlformats.org/officeDocument/2006/relationships/notesSlide" Target="../notesSlides/notesSlide3.xml"/><Relationship Id="rId7" Type="http://schemas.openxmlformats.org/officeDocument/2006/relationships/image" Target="../media/image12.e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5.emf"/><Relationship Id="rId18" Type="http://schemas.openxmlformats.org/officeDocument/2006/relationships/oleObject" Target="../embeddings/oleObject25.bin"/><Relationship Id="rId26" Type="http://schemas.openxmlformats.org/officeDocument/2006/relationships/image" Target="../media/image21.emf"/><Relationship Id="rId3" Type="http://schemas.openxmlformats.org/officeDocument/2006/relationships/notesSlide" Target="../notesSlides/notesSlide4.xml"/><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oleObject" Target="../embeddings/oleObject22.bin"/><Relationship Id="rId17" Type="http://schemas.openxmlformats.org/officeDocument/2006/relationships/image" Target="../media/image17.emf"/><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3.emf"/><Relationship Id="rId24" Type="http://schemas.openxmlformats.org/officeDocument/2006/relationships/image" Target="../media/image20.emf"/><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oleObject" Target="../embeddings/oleObject28.bin"/><Relationship Id="rId10" Type="http://schemas.openxmlformats.org/officeDocument/2006/relationships/oleObject" Target="../embeddings/oleObject21.bin"/><Relationship Id="rId19" Type="http://schemas.openxmlformats.org/officeDocument/2006/relationships/image" Target="../media/image18.emf"/><Relationship Id="rId4" Type="http://schemas.openxmlformats.org/officeDocument/2006/relationships/oleObject" Target="../embeddings/oleObject18.bin"/><Relationship Id="rId9" Type="http://schemas.openxmlformats.org/officeDocument/2006/relationships/image" Target="../media/image14.e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1.bin"/><Relationship Id="rId5" Type="http://schemas.openxmlformats.org/officeDocument/2006/relationships/image" Target="../media/image22.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32.bin"/><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27:</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Current and Resistance</a:t>
            </a:r>
            <a:endParaRPr lang="en-US" sz="2800" dirty="0">
              <a:solidFill>
                <a:srgbClr val="0000FF"/>
              </a:solidFill>
              <a:latin typeface="Apple Chancery"/>
              <a:cs typeface="Apple Chancery"/>
            </a:endParaRPr>
          </a:p>
        </p:txBody>
      </p:sp>
      <p:sp>
        <p:nvSpPr>
          <p:cNvPr id="2" name="TextBox 1"/>
          <p:cNvSpPr txBox="1"/>
          <p:nvPr/>
        </p:nvSpPr>
        <p:spPr>
          <a:xfrm>
            <a:off x="76201" y="1032146"/>
            <a:ext cx="1416909" cy="707886"/>
          </a:xfrm>
          <a:prstGeom prst="rect">
            <a:avLst/>
          </a:prstGeom>
          <a:noFill/>
        </p:spPr>
        <p:txBody>
          <a:bodyPr wrap="none" rtlCol="0">
            <a:spAutoFit/>
          </a:bodyPr>
          <a:lstStyle/>
          <a:p>
            <a:pPr algn="ctr"/>
            <a:r>
              <a:rPr lang="en-US" sz="2000" dirty="0">
                <a:solidFill>
                  <a:srgbClr val="FF0000"/>
                </a:solidFill>
                <a:latin typeface="Apple Chancery"/>
                <a:cs typeface="Apple Chancery"/>
              </a:rPr>
              <a:t>serious</a:t>
            </a:r>
          </a:p>
          <a:p>
            <a:pPr algn="ctr"/>
            <a:r>
              <a:rPr lang="en-US" sz="2000" dirty="0">
                <a:solidFill>
                  <a:srgbClr val="FF0000"/>
                </a:solidFill>
                <a:latin typeface="Apple Chancery"/>
                <a:cs typeface="Apple Chancery"/>
              </a:rPr>
              <a:t>electric car:</a:t>
            </a:r>
          </a:p>
        </p:txBody>
      </p:sp>
      <p:pic>
        <p:nvPicPr>
          <p:cNvPr id="10" name="Picture 9" descr="Screen Shot 2018-02-25 at 12.1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87498"/>
            <a:ext cx="6375400" cy="5315509"/>
          </a:xfrm>
          <a:prstGeom prst="rect">
            <a:avLst/>
          </a:prstGeom>
        </p:spPr>
      </p:pic>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152400" y="368300"/>
            <a:ext cx="88392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current</a:t>
            </a:r>
            <a:endParaRPr lang="en-US" sz="2800" dirty="0">
              <a:latin typeface="Gill Sans" charset="0"/>
            </a:endParaRPr>
          </a:p>
        </p:txBody>
      </p:sp>
      <p:sp>
        <p:nvSpPr>
          <p:cNvPr id="7" name="TextBox 6"/>
          <p:cNvSpPr txBox="1"/>
          <p:nvPr/>
        </p:nvSpPr>
        <p:spPr>
          <a:xfrm>
            <a:off x="457200" y="807681"/>
            <a:ext cx="8051800" cy="769441"/>
          </a:xfrm>
          <a:prstGeom prst="rect">
            <a:avLst/>
          </a:prstGeom>
          <a:noFill/>
        </p:spPr>
        <p:txBody>
          <a:bodyPr wrap="square" rtlCol="0">
            <a:spAutoFit/>
          </a:bodyPr>
          <a:lstStyle/>
          <a:p>
            <a:r>
              <a:rPr lang="en-US" sz="2400" dirty="0">
                <a:solidFill>
                  <a:srgbClr val="FF0000"/>
                </a:solidFill>
                <a:latin typeface="Apple Chancery"/>
                <a:cs typeface="Apple Chancery"/>
              </a:rPr>
              <a:t>b.) What would </a:t>
            </a:r>
            <a:r>
              <a:rPr lang="en-US" sz="2000" dirty="0"/>
              <a:t>be the current if the voltage used to run the machine was only 12 volts?</a:t>
            </a:r>
          </a:p>
        </p:txBody>
      </p:sp>
      <p:graphicFrame>
        <p:nvGraphicFramePr>
          <p:cNvPr id="11" name="Object 10"/>
          <p:cNvGraphicFramePr>
            <a:graphicFrameLocks noChangeAspect="1"/>
          </p:cNvGraphicFramePr>
          <p:nvPr>
            <p:extLst>
              <p:ext uri="{D42A27DB-BD31-4B8C-83A1-F6EECF244321}">
                <p14:modId xmlns:p14="http://schemas.microsoft.com/office/powerpoint/2010/main" val="1518816532"/>
              </p:ext>
            </p:extLst>
          </p:nvPr>
        </p:nvGraphicFramePr>
        <p:xfrm>
          <a:off x="2646363" y="1546225"/>
          <a:ext cx="2847975" cy="1336675"/>
        </p:xfrm>
        <a:graphic>
          <a:graphicData uri="http://schemas.openxmlformats.org/presentationml/2006/ole">
            <mc:AlternateContent xmlns:mc="http://schemas.openxmlformats.org/markup-compatibility/2006">
              <mc:Choice xmlns:v="urn:schemas-microsoft-com:vml" Requires="v">
                <p:oleObj spid="_x0000_s2420763" name="Equation" r:id="rId4" imgW="1701800" imgH="800100" progId="Equation.DSMT4">
                  <p:embed/>
                </p:oleObj>
              </mc:Choice>
              <mc:Fallback>
                <p:oleObj name="Equation" r:id="rId4" imgW="1701800" imgH="800100" progId="Equation.DSMT4">
                  <p:embed/>
                  <p:pic>
                    <p:nvPicPr>
                      <p:cNvPr id="0" name=""/>
                      <p:cNvPicPr/>
                      <p:nvPr/>
                    </p:nvPicPr>
                    <p:blipFill>
                      <a:blip r:embed="rId5"/>
                      <a:stretch>
                        <a:fillRect/>
                      </a:stretch>
                    </p:blipFill>
                    <p:spPr>
                      <a:xfrm>
                        <a:off x="2646363" y="1546225"/>
                        <a:ext cx="2847975" cy="1336675"/>
                      </a:xfrm>
                      <a:prstGeom prst="rect">
                        <a:avLst/>
                      </a:prstGeom>
                    </p:spPr>
                  </p:pic>
                </p:oleObj>
              </mc:Fallback>
            </mc:AlternateContent>
          </a:graphicData>
        </a:graphic>
      </p:graphicFrame>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Tree>
    <p:extLst>
      <p:ext uri="{BB962C8B-B14F-4D97-AF65-F5344CB8AC3E}">
        <p14:creationId xmlns:p14="http://schemas.microsoft.com/office/powerpoint/2010/main" val="16516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52400" y="685800"/>
            <a:ext cx="8699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solidFill>
                  <a:srgbClr val="FF0000"/>
                </a:solidFill>
                <a:latin typeface="Apple Chancery"/>
                <a:cs typeface="Apple Chancery"/>
              </a:rPr>
              <a:t>You have </a:t>
            </a:r>
            <a:r>
              <a:rPr lang="en-US" sz="2000" dirty="0">
                <a:latin typeface="Times New Roman"/>
                <a:cs typeface="Times New Roman"/>
              </a:rPr>
              <a:t>an LED with essentially no resistance, that takes 300 mA of current to light. You have a 9 Volt battery that you’d like to use to light the LED.</a:t>
            </a:r>
          </a:p>
        </p:txBody>
      </p:sp>
      <p:sp>
        <p:nvSpPr>
          <p:cNvPr id="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2:  </a:t>
            </a:r>
            <a:r>
              <a:rPr lang="en-US" sz="2000" dirty="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7" name="TextBox 6"/>
          <p:cNvSpPr txBox="1"/>
          <p:nvPr/>
        </p:nvSpPr>
        <p:spPr>
          <a:xfrm>
            <a:off x="609600" y="1498600"/>
            <a:ext cx="4536962" cy="461665"/>
          </a:xfrm>
          <a:prstGeom prst="rect">
            <a:avLst/>
          </a:prstGeom>
          <a:noFill/>
        </p:spPr>
        <p:txBody>
          <a:bodyPr wrap="square" rtlCol="0">
            <a:spAutoFit/>
          </a:bodyPr>
          <a:lstStyle/>
          <a:p>
            <a:r>
              <a:rPr lang="en-US" sz="2400" dirty="0">
                <a:solidFill>
                  <a:srgbClr val="FF0000"/>
                </a:solidFill>
                <a:latin typeface="Apple Chancery"/>
                <a:cs typeface="Apple Chancery"/>
              </a:rPr>
              <a:t>a.) What will </a:t>
            </a:r>
            <a:r>
              <a:rPr lang="en-US" sz="2000" dirty="0">
                <a:latin typeface="Times New Roman" panose="02020603050405020304" pitchFamily="18" charset="0"/>
                <a:cs typeface="Times New Roman" panose="02020603050405020304" pitchFamily="18" charset="0"/>
              </a:rPr>
              <a:t>your circuit look like?</a:t>
            </a:r>
          </a:p>
        </p:txBody>
      </p:sp>
      <p:sp>
        <p:nvSpPr>
          <p:cNvPr id="8" name="TextBox 7"/>
          <p:cNvSpPr txBox="1"/>
          <p:nvPr/>
        </p:nvSpPr>
        <p:spPr>
          <a:xfrm>
            <a:off x="609600" y="2334567"/>
            <a:ext cx="4102100" cy="1077218"/>
          </a:xfrm>
          <a:prstGeom prst="rect">
            <a:avLst/>
          </a:prstGeom>
          <a:noFill/>
        </p:spPr>
        <p:txBody>
          <a:bodyPr wrap="square" rtlCol="0">
            <a:spAutoFit/>
          </a:bodyPr>
          <a:lstStyle/>
          <a:p>
            <a:r>
              <a:rPr lang="en-US" sz="2400" dirty="0">
                <a:solidFill>
                  <a:srgbClr val="FF0000"/>
                </a:solidFill>
                <a:latin typeface="Apple Chancery"/>
                <a:cs typeface="Apple Chancery"/>
              </a:rPr>
              <a:t>b.) How large </a:t>
            </a:r>
            <a:r>
              <a:rPr lang="en-US" sz="2000" dirty="0">
                <a:latin typeface="Times New Roman" panose="02020603050405020304" pitchFamily="18" charset="0"/>
                <a:cs typeface="Times New Roman" panose="02020603050405020304" pitchFamily="18" charset="0"/>
              </a:rPr>
              <a:t>a resistor should you use to make sure that the LED doesn’t blow out?</a:t>
            </a:r>
          </a:p>
        </p:txBody>
      </p:sp>
      <p:sp>
        <p:nvSpPr>
          <p:cNvPr id="9" name="TextBox 8"/>
          <p:cNvSpPr txBox="1"/>
          <p:nvPr/>
        </p:nvSpPr>
        <p:spPr>
          <a:xfrm>
            <a:off x="609600" y="4940300"/>
            <a:ext cx="8001000" cy="461665"/>
          </a:xfrm>
          <a:prstGeom prst="rect">
            <a:avLst/>
          </a:prstGeom>
          <a:noFill/>
        </p:spPr>
        <p:txBody>
          <a:bodyPr wrap="square" rtlCol="0">
            <a:spAutoFit/>
          </a:bodyPr>
          <a:lstStyle/>
          <a:p>
            <a:r>
              <a:rPr lang="en-US" sz="2400" dirty="0">
                <a:solidFill>
                  <a:srgbClr val="FF0000"/>
                </a:solidFill>
                <a:latin typeface="Apple Chancery"/>
                <a:cs typeface="Apple Chancery"/>
              </a:rPr>
              <a:t>c.) What </a:t>
            </a:r>
            <a:r>
              <a:rPr lang="en-US" sz="2000" dirty="0">
                <a:latin typeface="Times New Roman" panose="02020603050405020304" pitchFamily="18" charset="0"/>
                <a:cs typeface="Times New Roman" panose="02020603050405020304" pitchFamily="18" charset="0"/>
              </a:rPr>
              <a:t>color code should you look for on your resistor?</a:t>
            </a:r>
          </a:p>
        </p:txBody>
      </p:sp>
      <p:graphicFrame>
        <p:nvGraphicFramePr>
          <p:cNvPr id="10" name="Object 9"/>
          <p:cNvGraphicFramePr>
            <a:graphicFrameLocks noChangeAspect="1"/>
          </p:cNvGraphicFramePr>
          <p:nvPr>
            <p:extLst>
              <p:ext uri="{D42A27DB-BD31-4B8C-83A1-F6EECF244321}">
                <p14:modId xmlns:p14="http://schemas.microsoft.com/office/powerpoint/2010/main" val="3230265439"/>
              </p:ext>
            </p:extLst>
          </p:nvPr>
        </p:nvGraphicFramePr>
        <p:xfrm>
          <a:off x="1781175" y="3411538"/>
          <a:ext cx="3994150" cy="1336675"/>
        </p:xfrm>
        <a:graphic>
          <a:graphicData uri="http://schemas.openxmlformats.org/presentationml/2006/ole">
            <mc:AlternateContent xmlns:mc="http://schemas.openxmlformats.org/markup-compatibility/2006">
              <mc:Choice xmlns:v="urn:schemas-microsoft-com:vml" Requires="v">
                <p:oleObj spid="_x0000_s2416746" name="Equation" r:id="rId4" imgW="2387600" imgH="800100" progId="Equation.DSMT4">
                  <p:embed/>
                </p:oleObj>
              </mc:Choice>
              <mc:Fallback>
                <p:oleObj name="Equation" r:id="rId4" imgW="2387600" imgH="800100" progId="Equation.DSMT4">
                  <p:embed/>
                  <p:pic>
                    <p:nvPicPr>
                      <p:cNvPr id="0" name=""/>
                      <p:cNvPicPr/>
                      <p:nvPr/>
                    </p:nvPicPr>
                    <p:blipFill>
                      <a:blip r:embed="rId5"/>
                      <a:stretch>
                        <a:fillRect/>
                      </a:stretch>
                    </p:blipFill>
                    <p:spPr>
                      <a:xfrm>
                        <a:off x="1781175" y="3411538"/>
                        <a:ext cx="3994150" cy="1336675"/>
                      </a:xfrm>
                      <a:prstGeom prst="rect">
                        <a:avLst/>
                      </a:prstGeom>
                    </p:spPr>
                  </p:pic>
                </p:oleObj>
              </mc:Fallback>
            </mc:AlternateContent>
          </a:graphicData>
        </a:graphic>
      </p:graphicFrame>
      <p:grpSp>
        <p:nvGrpSpPr>
          <p:cNvPr id="2" name="Group 1"/>
          <p:cNvGrpSpPr/>
          <p:nvPr/>
        </p:nvGrpSpPr>
        <p:grpSpPr>
          <a:xfrm>
            <a:off x="5940455" y="1541919"/>
            <a:ext cx="2479128" cy="2599869"/>
            <a:chOff x="5940455" y="1541919"/>
            <a:chExt cx="2479128" cy="2599869"/>
          </a:xfrm>
        </p:grpSpPr>
        <p:graphicFrame>
          <p:nvGraphicFramePr>
            <p:cNvPr id="12" name="Object 2"/>
            <p:cNvGraphicFramePr>
              <a:graphicFrameLocks noChangeAspect="1"/>
            </p:cNvGraphicFramePr>
            <p:nvPr>
              <p:extLst>
                <p:ext uri="{D42A27DB-BD31-4B8C-83A1-F6EECF244321}">
                  <p14:modId xmlns:p14="http://schemas.microsoft.com/office/powerpoint/2010/main" val="1361133915"/>
                </p:ext>
              </p:extLst>
            </p:nvPr>
          </p:nvGraphicFramePr>
          <p:xfrm>
            <a:off x="6550025" y="3748088"/>
            <a:ext cx="1266825" cy="393700"/>
          </p:xfrm>
          <a:graphic>
            <a:graphicData uri="http://schemas.openxmlformats.org/presentationml/2006/ole">
              <mc:AlternateContent xmlns:mc="http://schemas.openxmlformats.org/markup-compatibility/2006">
                <mc:Choice xmlns:v="urn:schemas-microsoft-com:vml" Requires="v">
                  <p:oleObj spid="_x0000_s2416747" name="Equation" r:id="rId6" imgW="736600" imgH="228600" progId="Equation.DSMT4">
                    <p:embed/>
                  </p:oleObj>
                </mc:Choice>
                <mc:Fallback>
                  <p:oleObj name="Equation" r:id="rId6" imgW="736600" imgH="228600" progId="Equation.DSMT4">
                    <p:embed/>
                    <p:pic>
                      <p:nvPicPr>
                        <p:cNvPr id="0" name=""/>
                        <p:cNvPicPr>
                          <a:picLocks noChangeAspect="1" noChangeArrowheads="1"/>
                        </p:cNvPicPr>
                        <p:nvPr/>
                      </p:nvPicPr>
                      <p:blipFill>
                        <a:blip r:embed="rId7"/>
                        <a:srcRect/>
                        <a:stretch>
                          <a:fillRect/>
                        </a:stretch>
                      </p:blipFill>
                      <p:spPr bwMode="auto">
                        <a:xfrm>
                          <a:off x="6550025" y="3748088"/>
                          <a:ext cx="1266825" cy="393700"/>
                        </a:xfrm>
                        <a:prstGeom prst="rect">
                          <a:avLst/>
                        </a:prstGeom>
                        <a:noFill/>
                        <a:ln>
                          <a:noFill/>
                        </a:ln>
                        <a:effectLst/>
                      </p:spPr>
                    </p:pic>
                  </p:oleObj>
                </mc:Fallback>
              </mc:AlternateContent>
            </a:graphicData>
          </a:graphic>
        </p:graphicFrame>
        <p:sp>
          <p:nvSpPr>
            <p:cNvPr id="17" name="Line 73"/>
            <p:cNvSpPr>
              <a:spLocks noChangeShapeType="1"/>
            </p:cNvSpPr>
            <p:nvPr/>
          </p:nvSpPr>
          <p:spPr bwMode="auto">
            <a:xfrm rot="10800000">
              <a:off x="7729064" y="20130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75"/>
            <p:cNvSpPr>
              <a:spLocks noChangeShapeType="1"/>
            </p:cNvSpPr>
            <p:nvPr/>
          </p:nvSpPr>
          <p:spPr bwMode="auto">
            <a:xfrm rot="10800000">
              <a:off x="6076680" y="21102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9" name="Group 18"/>
            <p:cNvGrpSpPr>
              <a:grpSpLocks/>
            </p:cNvGrpSpPr>
            <p:nvPr/>
          </p:nvGrpSpPr>
          <p:grpSpPr bwMode="auto">
            <a:xfrm rot="10800000">
              <a:off x="6659876" y="1818610"/>
              <a:ext cx="1059065" cy="485995"/>
              <a:chOff x="2256" y="2880"/>
              <a:chExt cx="576" cy="240"/>
            </a:xfrm>
          </p:grpSpPr>
          <p:sp>
            <p:nvSpPr>
              <p:cNvPr id="20"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 name="Line 80"/>
            <p:cNvSpPr>
              <a:spLocks noChangeShapeType="1"/>
            </p:cNvSpPr>
            <p:nvPr/>
          </p:nvSpPr>
          <p:spPr bwMode="auto">
            <a:xfrm rot="16200000" flipH="1" flipV="1">
              <a:off x="5896730" y="3329102"/>
              <a:ext cx="382083" cy="2218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75"/>
            <p:cNvSpPr>
              <a:spLocks noChangeShapeType="1"/>
            </p:cNvSpPr>
            <p:nvPr/>
          </p:nvSpPr>
          <p:spPr bwMode="auto">
            <a:xfrm rot="10800000" flipV="1">
              <a:off x="6072463" y="35312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75"/>
            <p:cNvSpPr>
              <a:spLocks noChangeShapeType="1"/>
            </p:cNvSpPr>
            <p:nvPr/>
          </p:nvSpPr>
          <p:spPr bwMode="auto">
            <a:xfrm rot="10800000" flipV="1">
              <a:off x="7242902" y="35362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30" name="Straight Connector 68"/>
            <p:cNvCxnSpPr>
              <a:cxnSpLocks noChangeShapeType="1"/>
            </p:cNvCxnSpPr>
            <p:nvPr/>
          </p:nvCxnSpPr>
          <p:spPr bwMode="auto">
            <a:xfrm flipV="1">
              <a:off x="7105203" y="32215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31" name="Straight Connector 70"/>
            <p:cNvCxnSpPr>
              <a:cxnSpLocks noChangeShapeType="1"/>
            </p:cNvCxnSpPr>
            <p:nvPr/>
          </p:nvCxnSpPr>
          <p:spPr bwMode="auto">
            <a:xfrm flipV="1">
              <a:off x="7244927" y="33950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2" name="Line 80"/>
            <p:cNvSpPr>
              <a:spLocks noChangeShapeType="1"/>
            </p:cNvSpPr>
            <p:nvPr/>
          </p:nvSpPr>
          <p:spPr bwMode="auto">
            <a:xfrm rot="16200000" flipH="1">
              <a:off x="7634649" y="27766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1362283785"/>
                </p:ext>
              </p:extLst>
            </p:nvPr>
          </p:nvGraphicFramePr>
          <p:xfrm>
            <a:off x="7123677" y="1541919"/>
            <a:ext cx="255587" cy="254000"/>
          </p:xfrm>
          <a:graphic>
            <a:graphicData uri="http://schemas.openxmlformats.org/presentationml/2006/ole">
              <mc:AlternateContent xmlns:mc="http://schemas.openxmlformats.org/markup-compatibility/2006">
                <mc:Choice xmlns:v="urn:schemas-microsoft-com:vml" Requires="v">
                  <p:oleObj spid="_x0000_s2416748"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7123677" y="1541919"/>
                          <a:ext cx="255587" cy="254000"/>
                        </a:xfrm>
                        <a:prstGeom prst="rect">
                          <a:avLst/>
                        </a:prstGeom>
                      </p:spPr>
                    </p:pic>
                  </p:oleObj>
                </mc:Fallback>
              </mc:AlternateContent>
            </a:graphicData>
          </a:graphic>
        </p:graphicFrame>
        <p:grpSp>
          <p:nvGrpSpPr>
            <p:cNvPr id="51" name="Group 50"/>
            <p:cNvGrpSpPr>
              <a:grpSpLocks/>
            </p:cNvGrpSpPr>
            <p:nvPr/>
          </p:nvGrpSpPr>
          <p:grpSpPr bwMode="auto">
            <a:xfrm rot="5400000">
              <a:off x="5675313" y="2619996"/>
              <a:ext cx="794299" cy="264016"/>
              <a:chOff x="2256" y="2880"/>
              <a:chExt cx="576" cy="240"/>
            </a:xfrm>
          </p:grpSpPr>
          <p:sp>
            <p:nvSpPr>
              <p:cNvPr id="52"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6"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9" name="Line 80"/>
            <p:cNvSpPr>
              <a:spLocks noChangeShapeType="1"/>
            </p:cNvSpPr>
            <p:nvPr/>
          </p:nvSpPr>
          <p:spPr bwMode="auto">
            <a:xfrm rot="16200000" flipH="1" flipV="1">
              <a:off x="5937784" y="2215957"/>
              <a:ext cx="247174" cy="3061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59"/>
            <p:cNvGraphicFramePr>
              <a:graphicFrameLocks noChangeAspect="1"/>
            </p:cNvGraphicFramePr>
            <p:nvPr>
              <p:extLst>
                <p:ext uri="{D42A27DB-BD31-4B8C-83A1-F6EECF244321}">
                  <p14:modId xmlns:p14="http://schemas.microsoft.com/office/powerpoint/2010/main" val="3604569125"/>
                </p:ext>
              </p:extLst>
            </p:nvPr>
          </p:nvGraphicFramePr>
          <p:xfrm>
            <a:off x="6208001" y="2546350"/>
            <a:ext cx="1214437" cy="381000"/>
          </p:xfrm>
          <a:graphic>
            <a:graphicData uri="http://schemas.openxmlformats.org/presentationml/2006/ole">
              <mc:AlternateContent xmlns:mc="http://schemas.openxmlformats.org/markup-compatibility/2006">
                <mc:Choice xmlns:v="urn:schemas-microsoft-com:vml" Requires="v">
                  <p:oleObj spid="_x0000_s2416749" name="Equation" r:id="rId10" imgW="723900" imgH="228600" progId="Equation.DSMT4">
                    <p:embed/>
                  </p:oleObj>
                </mc:Choice>
                <mc:Fallback>
                  <p:oleObj name="Equation" r:id="rId10" imgW="723900" imgH="228600" progId="Equation.DSMT4">
                    <p:embed/>
                    <p:pic>
                      <p:nvPicPr>
                        <p:cNvPr id="0" name=""/>
                        <p:cNvPicPr/>
                        <p:nvPr/>
                      </p:nvPicPr>
                      <p:blipFill>
                        <a:blip r:embed="rId11"/>
                        <a:stretch>
                          <a:fillRect/>
                        </a:stretch>
                      </p:blipFill>
                      <p:spPr>
                        <a:xfrm>
                          <a:off x="6208001" y="2546350"/>
                          <a:ext cx="1214437" cy="381000"/>
                        </a:xfrm>
                        <a:prstGeom prst="rect">
                          <a:avLst/>
                        </a:prstGeom>
                      </p:spPr>
                    </p:pic>
                  </p:oleObj>
                </mc:Fallback>
              </mc:AlternateContent>
            </a:graphicData>
          </a:graphic>
        </p:graphicFrame>
      </p:grpSp>
      <p:graphicFrame>
        <p:nvGraphicFramePr>
          <p:cNvPr id="61" name="Object 60"/>
          <p:cNvGraphicFramePr>
            <a:graphicFrameLocks noChangeAspect="1"/>
          </p:cNvGraphicFramePr>
          <p:nvPr>
            <p:extLst>
              <p:ext uri="{D42A27DB-BD31-4B8C-83A1-F6EECF244321}">
                <p14:modId xmlns:p14="http://schemas.microsoft.com/office/powerpoint/2010/main" val="4146880846"/>
              </p:ext>
            </p:extLst>
          </p:nvPr>
        </p:nvGraphicFramePr>
        <p:xfrm>
          <a:off x="1876425" y="5497512"/>
          <a:ext cx="1528763" cy="319088"/>
        </p:xfrm>
        <a:graphic>
          <a:graphicData uri="http://schemas.openxmlformats.org/presentationml/2006/ole">
            <mc:AlternateContent xmlns:mc="http://schemas.openxmlformats.org/markup-compatibility/2006">
              <mc:Choice xmlns:v="urn:schemas-microsoft-com:vml" Requires="v">
                <p:oleObj spid="_x0000_s2416750" name="Equation" r:id="rId12" imgW="914400" imgH="190500" progId="Equation.DSMT4">
                  <p:embed/>
                </p:oleObj>
              </mc:Choice>
              <mc:Fallback>
                <p:oleObj name="Equation" r:id="rId12" imgW="914400" imgH="190500" progId="Equation.DSMT4">
                  <p:embed/>
                  <p:pic>
                    <p:nvPicPr>
                      <p:cNvPr id="0" name=""/>
                      <p:cNvPicPr/>
                      <p:nvPr/>
                    </p:nvPicPr>
                    <p:blipFill>
                      <a:blip r:embed="rId13"/>
                      <a:stretch>
                        <a:fillRect/>
                      </a:stretch>
                    </p:blipFill>
                    <p:spPr>
                      <a:xfrm>
                        <a:off x="1876425" y="5497512"/>
                        <a:ext cx="1528763" cy="319088"/>
                      </a:xfrm>
                      <a:prstGeom prst="rect">
                        <a:avLst/>
                      </a:prstGeom>
                    </p:spPr>
                  </p:pic>
                </p:oleObj>
              </mc:Fallback>
            </mc:AlternateContent>
          </a:graphicData>
        </a:graphic>
      </p:graphicFrame>
      <p:sp>
        <p:nvSpPr>
          <p:cNvPr id="62" name="TextBox 61"/>
          <p:cNvSpPr txBox="1"/>
          <p:nvPr/>
        </p:nvSpPr>
        <p:spPr>
          <a:xfrm>
            <a:off x="3703451" y="5472112"/>
            <a:ext cx="4685219" cy="400110"/>
          </a:xfrm>
          <a:prstGeom prst="rect">
            <a:avLst/>
          </a:prstGeom>
          <a:noFill/>
        </p:spPr>
        <p:txBody>
          <a:bodyPr wrap="square" rtlCol="0">
            <a:spAutoFit/>
          </a:bodyPr>
          <a:lstStyle/>
          <a:p>
            <a:r>
              <a:rPr lang="en-US" sz="2000" dirty="0">
                <a:latin typeface="Times New Roman"/>
                <a:cs typeface="Times New Roman"/>
              </a:rPr>
              <a:t>orange, black, black, blank </a:t>
            </a:r>
          </a:p>
        </p:txBody>
      </p:sp>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Tree>
    <p:extLst>
      <p:ext uri="{BB962C8B-B14F-4D97-AF65-F5344CB8AC3E}">
        <p14:creationId xmlns:p14="http://schemas.microsoft.com/office/powerpoint/2010/main" val="335197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210965"/>
          </a:xfrm>
          <a:noFill/>
        </p:spPr>
        <p:txBody>
          <a:bodyPr>
            <a:noAutofit/>
          </a:bodyPr>
          <a:lstStyle/>
          <a:p>
            <a:pPr algn="l"/>
            <a:r>
              <a:rPr lang="en-US" sz="2800" b="1" dirty="0">
                <a:solidFill>
                  <a:srgbClr val="FF0000"/>
                </a:solidFill>
                <a:latin typeface="Apple Chancery"/>
                <a:ea typeface="ＭＳ Ｐゴシック" charset="0"/>
                <a:cs typeface="Apple Chancery"/>
              </a:rPr>
              <a:t>Example 3: </a:t>
            </a:r>
            <a:r>
              <a:rPr lang="en-US" sz="2000" dirty="0">
                <a:solidFill>
                  <a:srgbClr val="FF0000"/>
                </a:solidFill>
                <a:latin typeface="Apple Chancery"/>
                <a:cs typeface="Apple Chancery"/>
              </a:rPr>
              <a:t>Current passes </a:t>
            </a:r>
            <a:r>
              <a:rPr lang="en-US" sz="2000" dirty="0">
                <a:latin typeface="Times New Roman"/>
                <a:cs typeface="Times New Roman"/>
              </a:rPr>
              <a:t>through a resistor?  During some period of time, assume </a:t>
            </a:r>
            <a:r>
              <a:rPr lang="en-US" sz="2000" i="1" dirty="0">
                <a:latin typeface="Times New Roman"/>
                <a:cs typeface="Times New Roman"/>
              </a:rPr>
              <a:t>q’s</a:t>
            </a:r>
            <a:r>
              <a:rPr lang="en-US" sz="2000" dirty="0">
                <a:latin typeface="Times New Roman"/>
                <a:cs typeface="Times New Roman"/>
              </a:rPr>
              <a:t> worth </a:t>
            </a:r>
            <a:r>
              <a:rPr lang="en-US" sz="2000">
                <a:latin typeface="Times New Roman"/>
                <a:cs typeface="Times New Roman"/>
              </a:rPr>
              <a:t>of charge passes </a:t>
            </a:r>
            <a:r>
              <a:rPr lang="en-US" sz="2000" dirty="0">
                <a:latin typeface="Times New Roman"/>
                <a:cs typeface="Times New Roman"/>
              </a:rPr>
              <a:t>through the resistor.  How much work is done on that charge?</a:t>
            </a:r>
            <a:endParaRPr lang="en-US" sz="2000" dirty="0">
              <a:solidFill>
                <a:srgbClr val="FF0000"/>
              </a:solidFill>
              <a:latin typeface="Apple Chancery"/>
              <a:ea typeface="ＭＳ Ｐゴシック" charset="0"/>
              <a:cs typeface="Apple Chancery"/>
            </a:endParaRPr>
          </a:p>
        </p:txBody>
      </p:sp>
      <p:sp>
        <p:nvSpPr>
          <p:cNvPr id="7" name="TextBox 6"/>
          <p:cNvSpPr txBox="1"/>
          <p:nvPr/>
        </p:nvSpPr>
        <p:spPr>
          <a:xfrm>
            <a:off x="609599" y="1270000"/>
            <a:ext cx="2895601" cy="1631216"/>
          </a:xfrm>
          <a:prstGeom prst="rect">
            <a:avLst/>
          </a:prstGeom>
          <a:noFill/>
        </p:spPr>
        <p:txBody>
          <a:bodyPr wrap="square" rtlCol="0">
            <a:spAutoFit/>
          </a:bodyPr>
          <a:lstStyle/>
          <a:p>
            <a:r>
              <a:rPr lang="en-US" sz="2000" dirty="0">
                <a:solidFill>
                  <a:srgbClr val="FF0000"/>
                </a:solidFill>
                <a:latin typeface="Apple Chancery"/>
                <a:cs typeface="Apple Chancery"/>
              </a:rPr>
              <a:t>Assume the voltage </a:t>
            </a:r>
            <a:r>
              <a:rPr lang="en-US" sz="2000" dirty="0">
                <a:latin typeface="Times New Roman" panose="02020603050405020304" pitchFamily="18" charset="0"/>
                <a:cs typeface="Times New Roman" panose="02020603050405020304" pitchFamily="18" charset="0"/>
              </a:rPr>
              <a:t>on either side of the resistor is      and             respectively.  With that, we can write:</a:t>
            </a:r>
          </a:p>
        </p:txBody>
      </p:sp>
      <p:graphicFrame>
        <p:nvGraphicFramePr>
          <p:cNvPr id="10" name="Object 9"/>
          <p:cNvGraphicFramePr>
            <a:graphicFrameLocks noChangeAspect="1"/>
          </p:cNvGraphicFramePr>
          <p:nvPr>
            <p:extLst>
              <p:ext uri="{D42A27DB-BD31-4B8C-83A1-F6EECF244321}">
                <p14:modId xmlns:p14="http://schemas.microsoft.com/office/powerpoint/2010/main" val="2258709425"/>
              </p:ext>
            </p:extLst>
          </p:nvPr>
        </p:nvGraphicFramePr>
        <p:xfrm>
          <a:off x="3691076" y="1471612"/>
          <a:ext cx="2678113" cy="1546225"/>
        </p:xfrm>
        <a:graphic>
          <a:graphicData uri="http://schemas.openxmlformats.org/presentationml/2006/ole">
            <mc:AlternateContent xmlns:mc="http://schemas.openxmlformats.org/markup-compatibility/2006">
              <mc:Choice xmlns:v="urn:schemas-microsoft-com:vml" Requires="v">
                <p:oleObj spid="_x0000_s2423033" name="Equation" r:id="rId4" imgW="1600200" imgH="927100" progId="Equation.DSMT4">
                  <p:embed/>
                </p:oleObj>
              </mc:Choice>
              <mc:Fallback>
                <p:oleObj name="Equation" r:id="rId4" imgW="1600200" imgH="927100" progId="Equation.DSMT4">
                  <p:embed/>
                  <p:pic>
                    <p:nvPicPr>
                      <p:cNvPr id="0" name=""/>
                      <p:cNvPicPr/>
                      <p:nvPr/>
                    </p:nvPicPr>
                    <p:blipFill>
                      <a:blip r:embed="rId5"/>
                      <a:stretch>
                        <a:fillRect/>
                      </a:stretch>
                    </p:blipFill>
                    <p:spPr>
                      <a:xfrm>
                        <a:off x="3691076" y="1471612"/>
                        <a:ext cx="2678113" cy="1546225"/>
                      </a:xfrm>
                      <a:prstGeom prst="rect">
                        <a:avLst/>
                      </a:prstGeom>
                    </p:spPr>
                  </p:pic>
                </p:oleObj>
              </mc:Fallback>
            </mc:AlternateContent>
          </a:graphicData>
        </a:graphic>
      </p:graphicFrame>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40" name="Line 73"/>
          <p:cNvSpPr>
            <a:spLocks noChangeShapeType="1"/>
          </p:cNvSpPr>
          <p:nvPr/>
        </p:nvSpPr>
        <p:spPr bwMode="auto">
          <a:xfrm rot="10800000">
            <a:off x="8223218" y="15812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75"/>
          <p:cNvSpPr>
            <a:spLocks noChangeShapeType="1"/>
          </p:cNvSpPr>
          <p:nvPr/>
        </p:nvSpPr>
        <p:spPr bwMode="auto">
          <a:xfrm rot="10800000">
            <a:off x="6570834" y="16784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2" name="Group 41"/>
          <p:cNvGrpSpPr>
            <a:grpSpLocks/>
          </p:cNvGrpSpPr>
          <p:nvPr/>
        </p:nvGrpSpPr>
        <p:grpSpPr bwMode="auto">
          <a:xfrm rot="10800000">
            <a:off x="7154030" y="1386810"/>
            <a:ext cx="1059065" cy="485995"/>
            <a:chOff x="2256" y="2880"/>
            <a:chExt cx="576" cy="240"/>
          </a:xfrm>
        </p:grpSpPr>
        <p:sp>
          <p:nvSpPr>
            <p:cNvPr id="43"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3" name="Object 62"/>
          <p:cNvGraphicFramePr>
            <a:graphicFrameLocks noChangeAspect="1"/>
          </p:cNvGraphicFramePr>
          <p:nvPr>
            <p:extLst>
              <p:ext uri="{D42A27DB-BD31-4B8C-83A1-F6EECF244321}">
                <p14:modId xmlns:p14="http://schemas.microsoft.com/office/powerpoint/2010/main" val="1316534756"/>
              </p:ext>
            </p:extLst>
          </p:nvPr>
        </p:nvGraphicFramePr>
        <p:xfrm>
          <a:off x="7571760" y="1079500"/>
          <a:ext cx="255587" cy="254000"/>
        </p:xfrm>
        <a:graphic>
          <a:graphicData uri="http://schemas.openxmlformats.org/presentationml/2006/ole">
            <mc:AlternateContent xmlns:mc="http://schemas.openxmlformats.org/markup-compatibility/2006">
              <mc:Choice xmlns:v="urn:schemas-microsoft-com:vml" Requires="v">
                <p:oleObj spid="_x0000_s2423034"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7571760" y="1079500"/>
                        <a:ext cx="255587" cy="254000"/>
                      </a:xfrm>
                      <a:prstGeom prst="rect">
                        <a:avLst/>
                      </a:prstGeom>
                    </p:spPr>
                  </p:pic>
                </p:oleObj>
              </mc:Fallback>
            </mc:AlternateContent>
          </a:graphicData>
        </a:graphic>
      </p:graphicFrame>
      <p:cxnSp>
        <p:nvCxnSpPr>
          <p:cNvPr id="3" name="Straight Arrow Connector 2"/>
          <p:cNvCxnSpPr/>
          <p:nvPr/>
        </p:nvCxnSpPr>
        <p:spPr>
          <a:xfrm>
            <a:off x="7331185" y="1979613"/>
            <a:ext cx="706044"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3259150377"/>
              </p:ext>
            </p:extLst>
          </p:nvPr>
        </p:nvGraphicFramePr>
        <p:xfrm>
          <a:off x="7602538" y="1968500"/>
          <a:ext cx="149225" cy="276225"/>
        </p:xfrm>
        <a:graphic>
          <a:graphicData uri="http://schemas.openxmlformats.org/presentationml/2006/ole">
            <mc:AlternateContent xmlns:mc="http://schemas.openxmlformats.org/markup-compatibility/2006">
              <mc:Choice xmlns:v="urn:schemas-microsoft-com:vml" Requires="v">
                <p:oleObj spid="_x0000_s2423035" name="Equation" r:id="rId8" imgW="88900" imgH="165100" progId="Equation.DSMT4">
                  <p:embed/>
                </p:oleObj>
              </mc:Choice>
              <mc:Fallback>
                <p:oleObj name="Equation" r:id="rId8" imgW="88900" imgH="165100" progId="Equation.DSMT4">
                  <p:embed/>
                  <p:pic>
                    <p:nvPicPr>
                      <p:cNvPr id="0" name=""/>
                      <p:cNvPicPr/>
                      <p:nvPr/>
                    </p:nvPicPr>
                    <p:blipFill>
                      <a:blip r:embed="rId9"/>
                      <a:stretch>
                        <a:fillRect/>
                      </a:stretch>
                    </p:blipFill>
                    <p:spPr>
                      <a:xfrm>
                        <a:off x="7602538" y="1968500"/>
                        <a:ext cx="149225" cy="276225"/>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825625214"/>
              </p:ext>
            </p:extLst>
          </p:nvPr>
        </p:nvGraphicFramePr>
        <p:xfrm>
          <a:off x="6834943" y="1678407"/>
          <a:ext cx="319087" cy="338137"/>
        </p:xfrm>
        <a:graphic>
          <a:graphicData uri="http://schemas.openxmlformats.org/presentationml/2006/ole">
            <mc:AlternateContent xmlns:mc="http://schemas.openxmlformats.org/markup-compatibility/2006">
              <mc:Choice xmlns:v="urn:schemas-microsoft-com:vml" Requires="v">
                <p:oleObj spid="_x0000_s2423036" name="Equation" r:id="rId10" imgW="190500" imgH="203200" progId="Equation.DSMT4">
                  <p:embed/>
                </p:oleObj>
              </mc:Choice>
              <mc:Fallback>
                <p:oleObj name="Equation" r:id="rId10" imgW="190500" imgH="203200" progId="Equation.DSMT4">
                  <p:embed/>
                  <p:pic>
                    <p:nvPicPr>
                      <p:cNvPr id="0" name=""/>
                      <p:cNvPicPr/>
                      <p:nvPr/>
                    </p:nvPicPr>
                    <p:blipFill>
                      <a:blip r:embed="rId11"/>
                      <a:stretch>
                        <a:fillRect/>
                      </a:stretch>
                    </p:blipFill>
                    <p:spPr>
                      <a:xfrm>
                        <a:off x="6834943" y="1678407"/>
                        <a:ext cx="319087" cy="338137"/>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687108311"/>
              </p:ext>
            </p:extLst>
          </p:nvPr>
        </p:nvGraphicFramePr>
        <p:xfrm>
          <a:off x="8186738" y="1677988"/>
          <a:ext cx="679450" cy="338137"/>
        </p:xfrm>
        <a:graphic>
          <a:graphicData uri="http://schemas.openxmlformats.org/presentationml/2006/ole">
            <mc:AlternateContent xmlns:mc="http://schemas.openxmlformats.org/markup-compatibility/2006">
              <mc:Choice xmlns:v="urn:schemas-microsoft-com:vml" Requires="v">
                <p:oleObj spid="_x0000_s2423037" name="Equation" r:id="rId12" imgW="406400" imgH="203200" progId="Equation.DSMT4">
                  <p:embed/>
                </p:oleObj>
              </mc:Choice>
              <mc:Fallback>
                <p:oleObj name="Equation" r:id="rId12" imgW="406400" imgH="203200" progId="Equation.DSMT4">
                  <p:embed/>
                  <p:pic>
                    <p:nvPicPr>
                      <p:cNvPr id="0" name=""/>
                      <p:cNvPicPr/>
                      <p:nvPr/>
                    </p:nvPicPr>
                    <p:blipFill>
                      <a:blip r:embed="rId13"/>
                      <a:stretch>
                        <a:fillRect/>
                      </a:stretch>
                    </p:blipFill>
                    <p:spPr>
                      <a:xfrm>
                        <a:off x="8186738" y="1677988"/>
                        <a:ext cx="679450" cy="3381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25022235"/>
              </p:ext>
            </p:extLst>
          </p:nvPr>
        </p:nvGraphicFramePr>
        <p:xfrm>
          <a:off x="885825" y="1950304"/>
          <a:ext cx="319087" cy="338137"/>
        </p:xfrm>
        <a:graphic>
          <a:graphicData uri="http://schemas.openxmlformats.org/presentationml/2006/ole">
            <mc:AlternateContent xmlns:mc="http://schemas.openxmlformats.org/markup-compatibility/2006">
              <mc:Choice xmlns:v="urn:schemas-microsoft-com:vml" Requires="v">
                <p:oleObj spid="_x0000_s2423038" name="Equation" r:id="rId14" imgW="190500" imgH="203200" progId="Equation.DSMT4">
                  <p:embed/>
                </p:oleObj>
              </mc:Choice>
              <mc:Fallback>
                <p:oleObj name="Equation" r:id="rId14" imgW="190500" imgH="203200" progId="Equation.DSMT4">
                  <p:embed/>
                  <p:pic>
                    <p:nvPicPr>
                      <p:cNvPr id="0" name=""/>
                      <p:cNvPicPr/>
                      <p:nvPr/>
                    </p:nvPicPr>
                    <p:blipFill>
                      <a:blip r:embed="rId11"/>
                      <a:stretch>
                        <a:fillRect/>
                      </a:stretch>
                    </p:blipFill>
                    <p:spPr>
                      <a:xfrm>
                        <a:off x="885825" y="1950304"/>
                        <a:ext cx="319087" cy="338137"/>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88466406"/>
              </p:ext>
            </p:extLst>
          </p:nvPr>
        </p:nvGraphicFramePr>
        <p:xfrm>
          <a:off x="1622424" y="1950288"/>
          <a:ext cx="723900" cy="338137"/>
        </p:xfrm>
        <a:graphic>
          <a:graphicData uri="http://schemas.openxmlformats.org/presentationml/2006/ole">
            <mc:AlternateContent xmlns:mc="http://schemas.openxmlformats.org/markup-compatibility/2006">
              <mc:Choice xmlns:v="urn:schemas-microsoft-com:vml" Requires="v">
                <p:oleObj spid="_x0000_s2423039" name="Equation" r:id="rId15" imgW="431800" imgH="203200" progId="Equation.DSMT4">
                  <p:embed/>
                </p:oleObj>
              </mc:Choice>
              <mc:Fallback>
                <p:oleObj name="Equation" r:id="rId15" imgW="431800" imgH="203200" progId="Equation.DSMT4">
                  <p:embed/>
                  <p:pic>
                    <p:nvPicPr>
                      <p:cNvPr id="0" name=""/>
                      <p:cNvPicPr/>
                      <p:nvPr/>
                    </p:nvPicPr>
                    <p:blipFill>
                      <a:blip r:embed="rId16"/>
                      <a:stretch>
                        <a:fillRect/>
                      </a:stretch>
                    </p:blipFill>
                    <p:spPr>
                      <a:xfrm>
                        <a:off x="1622424" y="1950288"/>
                        <a:ext cx="723900" cy="338137"/>
                      </a:xfrm>
                      <a:prstGeom prst="rect">
                        <a:avLst/>
                      </a:prstGeom>
                    </p:spPr>
                  </p:pic>
                </p:oleObj>
              </mc:Fallback>
            </mc:AlternateContent>
          </a:graphicData>
        </a:graphic>
      </p:graphicFrame>
      <p:cxnSp>
        <p:nvCxnSpPr>
          <p:cNvPr id="5" name="Straight Connector 4"/>
          <p:cNvCxnSpPr/>
          <p:nvPr/>
        </p:nvCxnSpPr>
        <p:spPr>
          <a:xfrm flipV="1">
            <a:off x="5447646" y="1898650"/>
            <a:ext cx="215900" cy="30797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637999945"/>
              </p:ext>
            </p:extLst>
          </p:nvPr>
        </p:nvGraphicFramePr>
        <p:xfrm>
          <a:off x="5637491" y="1727200"/>
          <a:ext cx="156885" cy="187325"/>
        </p:xfrm>
        <a:graphic>
          <a:graphicData uri="http://schemas.openxmlformats.org/presentationml/2006/ole">
            <mc:AlternateContent xmlns:mc="http://schemas.openxmlformats.org/markup-compatibility/2006">
              <mc:Choice xmlns:v="urn:schemas-microsoft-com:vml" Requires="v">
                <p:oleObj spid="_x0000_s2423040" name="Equation" r:id="rId17" imgW="127000" imgH="152400" progId="Equation.DSMT4">
                  <p:embed/>
                </p:oleObj>
              </mc:Choice>
              <mc:Fallback>
                <p:oleObj name="Equation" r:id="rId17" imgW="127000" imgH="152400" progId="Equation.DSMT4">
                  <p:embed/>
                  <p:pic>
                    <p:nvPicPr>
                      <p:cNvPr id="0" name=""/>
                      <p:cNvPicPr/>
                      <p:nvPr/>
                    </p:nvPicPr>
                    <p:blipFill>
                      <a:blip r:embed="rId18"/>
                      <a:stretch>
                        <a:fillRect/>
                      </a:stretch>
                    </p:blipFill>
                    <p:spPr>
                      <a:xfrm>
                        <a:off x="5637491" y="1727200"/>
                        <a:ext cx="156885" cy="187325"/>
                      </a:xfrm>
                      <a:prstGeom prst="rect">
                        <a:avLst/>
                      </a:prstGeom>
                    </p:spPr>
                  </p:pic>
                </p:oleObj>
              </mc:Fallback>
            </mc:AlternateContent>
          </a:graphicData>
        </a:graphic>
      </p:graphicFrame>
      <p:sp>
        <p:nvSpPr>
          <p:cNvPr id="72" name="Rectangle 9"/>
          <p:cNvSpPr txBox="1">
            <a:spLocks noChangeArrowheads="1"/>
          </p:cNvSpPr>
          <p:nvPr/>
        </p:nvSpPr>
        <p:spPr>
          <a:xfrm>
            <a:off x="152400" y="3301999"/>
            <a:ext cx="5346046" cy="7366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0000"/>
                </a:solidFill>
                <a:latin typeface="Apple Chancery"/>
                <a:ea typeface="ＭＳ Ｐゴシック" charset="0"/>
                <a:cs typeface="Apple Chancery"/>
              </a:rPr>
              <a:t>Example 4: </a:t>
            </a:r>
            <a:r>
              <a:rPr lang="en-US" sz="2000" dirty="0">
                <a:solidFill>
                  <a:srgbClr val="FF0000"/>
                </a:solidFill>
                <a:latin typeface="Apple Chancery"/>
                <a:cs typeface="Apple Chancery"/>
              </a:rPr>
              <a:t>How much power </a:t>
            </a:r>
            <a:r>
              <a:rPr lang="en-US" sz="2000" dirty="0">
                <a:latin typeface="Times New Roman"/>
                <a:cs typeface="Times New Roman"/>
              </a:rPr>
              <a:t>is being dissipated by the resistor in the previous problem?  </a:t>
            </a:r>
            <a:endParaRPr lang="en-US" sz="2000" dirty="0">
              <a:solidFill>
                <a:srgbClr val="FF0000"/>
              </a:solidFill>
              <a:latin typeface="Apple Chancery"/>
              <a:ea typeface="ＭＳ Ｐゴシック" charset="0"/>
              <a:cs typeface="Apple Chancery"/>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3660985814"/>
              </p:ext>
            </p:extLst>
          </p:nvPr>
        </p:nvGraphicFramePr>
        <p:xfrm>
          <a:off x="5907842" y="3481388"/>
          <a:ext cx="2720975" cy="1781175"/>
        </p:xfrm>
        <a:graphic>
          <a:graphicData uri="http://schemas.openxmlformats.org/presentationml/2006/ole">
            <mc:AlternateContent xmlns:mc="http://schemas.openxmlformats.org/markup-compatibility/2006">
              <mc:Choice xmlns:v="urn:schemas-microsoft-com:vml" Requires="v">
                <p:oleObj spid="_x0000_s2423041" name="Equation" r:id="rId19" imgW="1625600" imgH="1066800" progId="Equation.DSMT4">
                  <p:embed/>
                </p:oleObj>
              </mc:Choice>
              <mc:Fallback>
                <p:oleObj name="Equation" r:id="rId19" imgW="1625600" imgH="1066800" progId="Equation.DSMT4">
                  <p:embed/>
                  <p:pic>
                    <p:nvPicPr>
                      <p:cNvPr id="0" name=""/>
                      <p:cNvPicPr/>
                      <p:nvPr/>
                    </p:nvPicPr>
                    <p:blipFill>
                      <a:blip r:embed="rId20"/>
                      <a:stretch>
                        <a:fillRect/>
                      </a:stretch>
                    </p:blipFill>
                    <p:spPr>
                      <a:xfrm>
                        <a:off x="5907842" y="3481388"/>
                        <a:ext cx="2720975" cy="1781175"/>
                      </a:xfrm>
                      <a:prstGeom prst="rect">
                        <a:avLst/>
                      </a:prstGeom>
                    </p:spPr>
                  </p:pic>
                </p:oleObj>
              </mc:Fallback>
            </mc:AlternateContent>
          </a:graphicData>
        </a:graphic>
      </p:graphicFrame>
      <p:sp>
        <p:nvSpPr>
          <p:cNvPr id="74" name="Rectangle 9"/>
          <p:cNvSpPr txBox="1">
            <a:spLocks noChangeArrowheads="1"/>
          </p:cNvSpPr>
          <p:nvPr/>
        </p:nvSpPr>
        <p:spPr>
          <a:xfrm>
            <a:off x="584200" y="4025901"/>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Power is </a:t>
            </a:r>
            <a:r>
              <a:rPr lang="en-US" sz="2000" i="1" dirty="0">
                <a:solidFill>
                  <a:srgbClr val="0000FF"/>
                </a:solidFill>
                <a:latin typeface="Times New Roman"/>
                <a:cs typeface="Times New Roman"/>
              </a:rPr>
              <a:t>work per unit time</a:t>
            </a:r>
            <a:r>
              <a:rPr lang="en-US" sz="2000" dirty="0">
                <a:latin typeface="Times New Roman"/>
                <a:cs typeface="Times New Roman"/>
              </a:rPr>
              <a:t>, so:  </a:t>
            </a:r>
            <a:endParaRPr lang="en-US" sz="2000" dirty="0">
              <a:solidFill>
                <a:srgbClr val="FF0000"/>
              </a:solidFill>
              <a:latin typeface="Apple Chancery"/>
              <a:ea typeface="ＭＳ Ｐゴシック" charset="0"/>
              <a:cs typeface="Apple Chancery"/>
            </a:endParaRPr>
          </a:p>
        </p:txBody>
      </p:sp>
      <p:sp>
        <p:nvSpPr>
          <p:cNvPr id="75" name="Rectangle 9"/>
          <p:cNvSpPr txBox="1">
            <a:spLocks noChangeArrowheads="1"/>
          </p:cNvSpPr>
          <p:nvPr/>
        </p:nvSpPr>
        <p:spPr>
          <a:xfrm>
            <a:off x="584200" y="4470400"/>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FF"/>
                </a:solidFill>
                <a:latin typeface="Apple Chancery"/>
                <a:cs typeface="Apple Chancery"/>
              </a:rPr>
              <a:t>In short:</a:t>
            </a:r>
            <a:endParaRPr lang="en-US" sz="2000" dirty="0">
              <a:solidFill>
                <a:srgbClr val="0000FF"/>
              </a:solidFill>
              <a:latin typeface="Apple Chancery"/>
              <a:ea typeface="ＭＳ Ｐゴシック" charset="0"/>
              <a:cs typeface="Apple Chancery"/>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1301125302"/>
              </p:ext>
            </p:extLst>
          </p:nvPr>
        </p:nvGraphicFramePr>
        <p:xfrm>
          <a:off x="1797050" y="4632325"/>
          <a:ext cx="828675" cy="338138"/>
        </p:xfrm>
        <a:graphic>
          <a:graphicData uri="http://schemas.openxmlformats.org/presentationml/2006/ole">
            <mc:AlternateContent xmlns:mc="http://schemas.openxmlformats.org/markup-compatibility/2006">
              <mc:Choice xmlns:v="urn:schemas-microsoft-com:vml" Requires="v">
                <p:oleObj spid="_x0000_s2423042" name="Equation" r:id="rId21" imgW="495300" imgH="203200" progId="Equation.DSMT4">
                  <p:embed/>
                </p:oleObj>
              </mc:Choice>
              <mc:Fallback>
                <p:oleObj name="Equation" r:id="rId21" imgW="495300" imgH="203200" progId="Equation.DSMT4">
                  <p:embed/>
                  <p:pic>
                    <p:nvPicPr>
                      <p:cNvPr id="0" name=""/>
                      <p:cNvPicPr/>
                      <p:nvPr/>
                    </p:nvPicPr>
                    <p:blipFill>
                      <a:blip r:embed="rId22"/>
                      <a:stretch>
                        <a:fillRect/>
                      </a:stretch>
                    </p:blipFill>
                    <p:spPr>
                      <a:xfrm>
                        <a:off x="1797050" y="4632325"/>
                        <a:ext cx="828675" cy="338138"/>
                      </a:xfrm>
                      <a:prstGeom prst="rect">
                        <a:avLst/>
                      </a:prstGeom>
                    </p:spPr>
                  </p:pic>
                </p:oleObj>
              </mc:Fallback>
            </mc:AlternateContent>
          </a:graphicData>
        </a:graphic>
      </p:graphicFrame>
      <p:sp>
        <p:nvSpPr>
          <p:cNvPr id="77" name="Rectangle 9"/>
          <p:cNvSpPr txBox="1">
            <a:spLocks noChangeArrowheads="1"/>
          </p:cNvSpPr>
          <p:nvPr/>
        </p:nvSpPr>
        <p:spPr>
          <a:xfrm>
            <a:off x="584199" y="5103812"/>
            <a:ext cx="3873501"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FF"/>
                </a:solidFill>
                <a:latin typeface="Apple Chancery"/>
                <a:cs typeface="Apple Chancery"/>
              </a:rPr>
              <a:t>This is </a:t>
            </a:r>
            <a:r>
              <a:rPr lang="en-US" sz="2000" dirty="0">
                <a:latin typeface="Times New Roman"/>
                <a:cs typeface="Times New Roman"/>
              </a:rPr>
              <a:t>generally true, but according to </a:t>
            </a:r>
            <a:r>
              <a:rPr lang="en-US" sz="2000" dirty="0">
                <a:solidFill>
                  <a:srgbClr val="0000FF"/>
                </a:solidFill>
                <a:latin typeface="Times New Roman"/>
                <a:cs typeface="Times New Roman"/>
              </a:rPr>
              <a:t>Ohm’s Law</a:t>
            </a:r>
            <a:r>
              <a:rPr lang="en-US" sz="2000" dirty="0">
                <a:latin typeface="Times New Roman"/>
                <a:cs typeface="Times New Roman"/>
              </a:rPr>
              <a:t>, we an write:</a:t>
            </a:r>
            <a:endParaRPr lang="en-US" sz="2000" dirty="0">
              <a:solidFill>
                <a:srgbClr val="0000FF"/>
              </a:solidFill>
              <a:latin typeface="Apple Chancery"/>
              <a:ea typeface="ＭＳ Ｐゴシック" charset="0"/>
              <a:cs typeface="Apple Chancery"/>
            </a:endParaRPr>
          </a:p>
        </p:txBody>
      </p:sp>
      <p:graphicFrame>
        <p:nvGraphicFramePr>
          <p:cNvPr id="79" name="Object 78"/>
          <p:cNvGraphicFramePr>
            <a:graphicFrameLocks noChangeAspect="1"/>
          </p:cNvGraphicFramePr>
          <p:nvPr>
            <p:extLst>
              <p:ext uri="{D42A27DB-BD31-4B8C-83A1-F6EECF244321}">
                <p14:modId xmlns:p14="http://schemas.microsoft.com/office/powerpoint/2010/main" val="2903006157"/>
              </p:ext>
            </p:extLst>
          </p:nvPr>
        </p:nvGraphicFramePr>
        <p:xfrm>
          <a:off x="4457700" y="5473700"/>
          <a:ext cx="1614488" cy="676275"/>
        </p:xfrm>
        <a:graphic>
          <a:graphicData uri="http://schemas.openxmlformats.org/presentationml/2006/ole">
            <mc:AlternateContent xmlns:mc="http://schemas.openxmlformats.org/markup-compatibility/2006">
              <mc:Choice xmlns:v="urn:schemas-microsoft-com:vml" Requires="v">
                <p:oleObj spid="_x0000_s2423043" name="Equation" r:id="rId23" imgW="965200" imgH="406400" progId="Equation.DSMT4">
                  <p:embed/>
                </p:oleObj>
              </mc:Choice>
              <mc:Fallback>
                <p:oleObj name="Equation" r:id="rId23" imgW="965200" imgH="406400" progId="Equation.DSMT4">
                  <p:embed/>
                  <p:pic>
                    <p:nvPicPr>
                      <p:cNvPr id="0" name=""/>
                      <p:cNvPicPr/>
                      <p:nvPr/>
                    </p:nvPicPr>
                    <p:blipFill>
                      <a:blip r:embed="rId24"/>
                      <a:stretch>
                        <a:fillRect/>
                      </a:stretch>
                    </p:blipFill>
                    <p:spPr>
                      <a:xfrm>
                        <a:off x="4457700" y="5473700"/>
                        <a:ext cx="1614488" cy="676275"/>
                      </a:xfrm>
                      <a:prstGeom prst="rect">
                        <a:avLst/>
                      </a:prstGeom>
                    </p:spPr>
                  </p:pic>
                </p:oleObj>
              </mc:Fallback>
            </mc:AlternateContent>
          </a:graphicData>
        </a:graphic>
      </p:graphicFrame>
    </p:spTree>
    <p:extLst>
      <p:ext uri="{BB962C8B-B14F-4D97-AF65-F5344CB8AC3E}">
        <p14:creationId xmlns:p14="http://schemas.microsoft.com/office/powerpoint/2010/main" val="26096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dissolve">
                                      <p:cBhvr>
                                        <p:cTn id="10" dur="500"/>
                                        <p:tgtEl>
                                          <p:spTgt spid="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par>
                                <p:cTn id="17" presetID="9"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dissolv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dissolve">
                                      <p:cBhvr>
                                        <p:cTn id="24" dur="500"/>
                                        <p:tgtEl>
                                          <p:spTgt spid="71"/>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dissolve">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dissolve">
                                      <p:cBhvr>
                                        <p:cTn id="50" dur="500"/>
                                        <p:tgtEl>
                                          <p:spTgt spid="7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dissolv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dissolve">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dissolve">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 grpId="0"/>
      <p:bldP spid="74" grpId="0"/>
      <p:bldP spid="75"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7625" y="1524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FF0000"/>
                </a:solidFill>
                <a:latin typeface="Apple Chancery"/>
                <a:cs typeface="Apple Chancery"/>
              </a:rPr>
              <a:t>Power</a:t>
            </a:r>
            <a:endParaRPr lang="en-US" sz="3600" dirty="0">
              <a:latin typeface="Apple Chancery"/>
              <a:cs typeface="Apple Chancery"/>
            </a:endParaRPr>
          </a:p>
        </p:txBody>
      </p:sp>
      <p:sp>
        <p:nvSpPr>
          <p:cNvPr id="10" name="Rectangle 9"/>
          <p:cNvSpPr/>
          <p:nvPr/>
        </p:nvSpPr>
        <p:spPr>
          <a:xfrm>
            <a:off x="4502150" y="23622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
        <p:nvSpPr>
          <p:cNvPr id="41" name="Rectangle 9"/>
          <p:cNvSpPr>
            <a:spLocks noGrp="1" noChangeArrowheads="1"/>
          </p:cNvSpPr>
          <p:nvPr>
            <p:ph type="title"/>
          </p:nvPr>
        </p:nvSpPr>
        <p:spPr>
          <a:xfrm>
            <a:off x="244566" y="588317"/>
            <a:ext cx="8864601" cy="1210965"/>
          </a:xfrm>
          <a:noFill/>
        </p:spPr>
        <p:txBody>
          <a:bodyPr>
            <a:noAutofit/>
          </a:bodyPr>
          <a:lstStyle/>
          <a:p>
            <a:pPr algn="l"/>
            <a:r>
              <a:rPr lang="en-US" sz="2800" b="1" dirty="0">
                <a:solidFill>
                  <a:srgbClr val="FF0000"/>
                </a:solidFill>
                <a:latin typeface="Apple Chancery"/>
                <a:ea typeface="ＭＳ Ｐゴシック" charset="0"/>
                <a:cs typeface="Apple Chancery"/>
              </a:rPr>
              <a:t>The most general </a:t>
            </a:r>
            <a:r>
              <a:rPr lang="en-US" sz="2000" dirty="0">
                <a:latin typeface="Times New Roman"/>
                <a:cs typeface="Times New Roman"/>
              </a:rPr>
              <a:t>expression for the </a:t>
            </a:r>
            <a:r>
              <a:rPr lang="en-US" sz="2000" dirty="0">
                <a:solidFill>
                  <a:srgbClr val="0000FF"/>
                </a:solidFill>
                <a:latin typeface="Times New Roman"/>
                <a:cs typeface="Times New Roman"/>
              </a:rPr>
              <a:t>power rating </a:t>
            </a:r>
            <a:r>
              <a:rPr lang="en-US" sz="2000" dirty="0">
                <a:latin typeface="Times New Roman"/>
                <a:cs typeface="Times New Roman"/>
              </a:rPr>
              <a:t>of an element is:</a:t>
            </a:r>
            <a:endParaRPr lang="en-US" sz="2000" dirty="0">
              <a:solidFill>
                <a:srgbClr val="FF0000"/>
              </a:solidFill>
              <a:latin typeface="Apple Chancery"/>
              <a:ea typeface="ＭＳ Ｐゴシック" charset="0"/>
              <a:cs typeface="Apple Chancery"/>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342090236"/>
              </p:ext>
            </p:extLst>
          </p:nvPr>
        </p:nvGraphicFramePr>
        <p:xfrm>
          <a:off x="3768720" y="1593229"/>
          <a:ext cx="979493" cy="361306"/>
        </p:xfrm>
        <a:graphic>
          <a:graphicData uri="http://schemas.openxmlformats.org/presentationml/2006/ole">
            <mc:AlternateContent xmlns:mc="http://schemas.openxmlformats.org/markup-compatibility/2006">
              <mc:Choice xmlns:v="urn:schemas-microsoft-com:vml" Requires="v">
                <p:oleObj spid="_x0000_s2423865" name="Equation" r:id="rId4" imgW="444500" imgH="165100" progId="Equation.DSMT4">
                  <p:embed/>
                </p:oleObj>
              </mc:Choice>
              <mc:Fallback>
                <p:oleObj name="Equation" r:id="rId4" imgW="444500" imgH="165100" progId="Equation.DSMT4">
                  <p:embed/>
                  <p:pic>
                    <p:nvPicPr>
                      <p:cNvPr id="0" name=""/>
                      <p:cNvPicPr/>
                      <p:nvPr/>
                    </p:nvPicPr>
                    <p:blipFill>
                      <a:blip r:embed="rId5"/>
                      <a:stretch>
                        <a:fillRect/>
                      </a:stretch>
                    </p:blipFill>
                    <p:spPr>
                      <a:xfrm>
                        <a:off x="3768720" y="1593229"/>
                        <a:ext cx="979493" cy="361306"/>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490795606"/>
              </p:ext>
            </p:extLst>
          </p:nvPr>
        </p:nvGraphicFramePr>
        <p:xfrm>
          <a:off x="3870320" y="4934917"/>
          <a:ext cx="1061974" cy="406108"/>
        </p:xfrm>
        <a:graphic>
          <a:graphicData uri="http://schemas.openxmlformats.org/presentationml/2006/ole">
            <mc:AlternateContent xmlns:mc="http://schemas.openxmlformats.org/markup-compatibility/2006">
              <mc:Choice xmlns:v="urn:schemas-microsoft-com:vml" Requires="v">
                <p:oleObj spid="_x0000_s2423866" name="Equation" r:id="rId6" imgW="495300" imgH="190500" progId="Equation.DSMT4">
                  <p:embed/>
                </p:oleObj>
              </mc:Choice>
              <mc:Fallback>
                <p:oleObj name="Equation" r:id="rId6" imgW="495300" imgH="190500" progId="Equation.DSMT4">
                  <p:embed/>
                  <p:pic>
                    <p:nvPicPr>
                      <p:cNvPr id="0" name=""/>
                      <p:cNvPicPr/>
                      <p:nvPr/>
                    </p:nvPicPr>
                    <p:blipFill>
                      <a:blip r:embed="rId7"/>
                      <a:stretch>
                        <a:fillRect/>
                      </a:stretch>
                    </p:blipFill>
                    <p:spPr>
                      <a:xfrm>
                        <a:off x="3870320" y="4934917"/>
                        <a:ext cx="1061974" cy="406108"/>
                      </a:xfrm>
                      <a:prstGeom prst="rect">
                        <a:avLst/>
                      </a:prstGeom>
                    </p:spPr>
                  </p:pic>
                </p:oleObj>
              </mc:Fallback>
            </mc:AlternateContent>
          </a:graphicData>
        </a:graphic>
      </p:graphicFrame>
      <p:sp>
        <p:nvSpPr>
          <p:cNvPr id="7" name="TextBox 6"/>
          <p:cNvSpPr txBox="1"/>
          <p:nvPr/>
        </p:nvSpPr>
        <p:spPr>
          <a:xfrm>
            <a:off x="736600" y="2044700"/>
            <a:ext cx="8115300" cy="707886"/>
          </a:xfrm>
          <a:prstGeom prst="rect">
            <a:avLst/>
          </a:prstGeom>
          <a:noFill/>
        </p:spPr>
        <p:txBody>
          <a:bodyPr wrap="square" rtlCol="0">
            <a:spAutoFit/>
          </a:bodyPr>
          <a:lstStyle/>
          <a:p>
            <a:r>
              <a:rPr lang="en-US" sz="2000" dirty="0">
                <a:latin typeface="Times New Roman"/>
                <a:cs typeface="Times New Roman"/>
              </a:rPr>
              <a:t>where </a:t>
            </a:r>
            <a:r>
              <a:rPr lang="en-US" sz="2000" i="1" dirty="0">
                <a:solidFill>
                  <a:srgbClr val="FF0000"/>
                </a:solidFill>
                <a:latin typeface="Times New Roman"/>
                <a:cs typeface="Times New Roman"/>
              </a:rPr>
              <a:t>i</a:t>
            </a:r>
            <a:r>
              <a:rPr lang="en-US" sz="2000" i="1" dirty="0">
                <a:latin typeface="Times New Roman"/>
                <a:cs typeface="Times New Roman"/>
              </a:rPr>
              <a:t> </a:t>
            </a:r>
            <a:r>
              <a:rPr lang="en-US" sz="2000" dirty="0">
                <a:latin typeface="Times New Roman"/>
                <a:cs typeface="Times New Roman"/>
              </a:rPr>
              <a:t>is the </a:t>
            </a:r>
            <a:r>
              <a:rPr lang="en-US" sz="2000" dirty="0">
                <a:solidFill>
                  <a:srgbClr val="0000FF"/>
                </a:solidFill>
                <a:latin typeface="Times New Roman"/>
                <a:cs typeface="Times New Roman"/>
              </a:rPr>
              <a:t>current through the element </a:t>
            </a:r>
            <a:r>
              <a:rPr lang="en-US" sz="2000" dirty="0">
                <a:latin typeface="Times New Roman"/>
                <a:cs typeface="Times New Roman"/>
              </a:rPr>
              <a:t>and </a:t>
            </a:r>
            <a:r>
              <a:rPr lang="en-US" sz="2000" i="1" dirty="0">
                <a:solidFill>
                  <a:srgbClr val="FF0000"/>
                </a:solidFill>
                <a:latin typeface="Times New Roman"/>
                <a:cs typeface="Times New Roman"/>
              </a:rPr>
              <a:t>V </a:t>
            </a:r>
            <a:r>
              <a:rPr lang="en-US" sz="2000" dirty="0">
                <a:latin typeface="Times New Roman"/>
                <a:cs typeface="Times New Roman"/>
              </a:rPr>
              <a:t>is the </a:t>
            </a:r>
            <a:r>
              <a:rPr lang="en-US" sz="2000" dirty="0">
                <a:solidFill>
                  <a:srgbClr val="0000FF"/>
                </a:solidFill>
                <a:latin typeface="Times New Roman"/>
                <a:cs typeface="Times New Roman"/>
              </a:rPr>
              <a:t>voltage across the element</a:t>
            </a:r>
            <a:r>
              <a:rPr lang="en-US" sz="2000" dirty="0">
                <a:latin typeface="Times New Roman"/>
                <a:cs typeface="Times New Roman"/>
              </a:rPr>
              <a:t>.  Its unit is </a:t>
            </a:r>
            <a:r>
              <a:rPr lang="en-US" sz="2000" dirty="0">
                <a:solidFill>
                  <a:srgbClr val="FF0000"/>
                </a:solidFill>
                <a:latin typeface="Times New Roman"/>
                <a:cs typeface="Times New Roman"/>
              </a:rPr>
              <a:t>WATTS</a:t>
            </a:r>
            <a:r>
              <a:rPr lang="en-US" sz="2000" dirty="0">
                <a:latin typeface="Times New Roman"/>
                <a:cs typeface="Times New Roman"/>
              </a:rPr>
              <a:t>.  </a:t>
            </a:r>
            <a:endParaRPr lang="en-US" dirty="0">
              <a:latin typeface="Times New Roman"/>
              <a:cs typeface="Times New Roman"/>
            </a:endParaRPr>
          </a:p>
        </p:txBody>
      </p:sp>
      <p:sp>
        <p:nvSpPr>
          <p:cNvPr id="45" name="Rectangle 9"/>
          <p:cNvSpPr txBox="1">
            <a:spLocks noChangeArrowheads="1"/>
          </p:cNvSpPr>
          <p:nvPr/>
        </p:nvSpPr>
        <p:spPr>
          <a:xfrm>
            <a:off x="396967" y="3826817"/>
            <a:ext cx="8594634" cy="121096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0000"/>
                </a:solidFill>
                <a:latin typeface="Apple Chancery"/>
                <a:ea typeface="ＭＳ Ｐゴシック" charset="0"/>
                <a:cs typeface="Apple Chancery"/>
              </a:rPr>
              <a:t>When dealing specifically </a:t>
            </a:r>
            <a:r>
              <a:rPr lang="en-US" sz="2000" dirty="0">
                <a:latin typeface="Times New Roman"/>
                <a:cs typeface="Times New Roman"/>
              </a:rPr>
              <a:t>with a </a:t>
            </a:r>
            <a:r>
              <a:rPr lang="en-US" sz="2000" i="1" dirty="0">
                <a:solidFill>
                  <a:srgbClr val="FF0000"/>
                </a:solidFill>
                <a:latin typeface="Times New Roman"/>
                <a:cs typeface="Times New Roman"/>
              </a:rPr>
              <a:t>resistor</a:t>
            </a:r>
            <a:r>
              <a:rPr lang="en-US" sz="2000" dirty="0">
                <a:latin typeface="Times New Roman"/>
                <a:cs typeface="Times New Roman"/>
              </a:rPr>
              <a:t>, where </a:t>
            </a:r>
            <a:r>
              <a:rPr lang="en-US" sz="2000" dirty="0">
                <a:solidFill>
                  <a:srgbClr val="0000FF"/>
                </a:solidFill>
                <a:latin typeface="Times New Roman"/>
                <a:cs typeface="Times New Roman"/>
              </a:rPr>
              <a:t>Ohm’s Law holds </a:t>
            </a:r>
            <a:r>
              <a:rPr lang="en-US" sz="2000" dirty="0">
                <a:latin typeface="Times New Roman"/>
                <a:cs typeface="Times New Roman"/>
              </a:rPr>
              <a:t>sway, the relationship can be written as: </a:t>
            </a:r>
            <a:endParaRPr lang="en-US" sz="2000" dirty="0">
              <a:solidFill>
                <a:srgbClr val="FF0000"/>
              </a:solidFill>
              <a:latin typeface="Apple Chancery"/>
              <a:ea typeface="ＭＳ Ｐゴシック" charset="0"/>
              <a:cs typeface="Apple Chancery"/>
            </a:endParaRPr>
          </a:p>
        </p:txBody>
      </p:sp>
      <p:sp>
        <p:nvSpPr>
          <p:cNvPr id="46" name="TextBox 45"/>
          <p:cNvSpPr txBox="1"/>
          <p:nvPr/>
        </p:nvSpPr>
        <p:spPr>
          <a:xfrm>
            <a:off x="736600" y="2908131"/>
            <a:ext cx="8115300" cy="707886"/>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latin typeface="Times New Roman"/>
                <a:cs typeface="Times New Roman"/>
              </a:rPr>
              <a:t>the relationship you would use if you wanted to </a:t>
            </a:r>
            <a:r>
              <a:rPr lang="en-US" sz="2000" dirty="0">
                <a:solidFill>
                  <a:srgbClr val="0000FF"/>
                </a:solidFill>
                <a:latin typeface="Times New Roman"/>
                <a:cs typeface="Times New Roman"/>
              </a:rPr>
              <a:t>determine</a:t>
            </a:r>
            <a:r>
              <a:rPr lang="en-US" sz="2000" dirty="0">
                <a:latin typeface="Times New Roman"/>
                <a:cs typeface="Times New Roman"/>
              </a:rPr>
              <a:t> how much </a:t>
            </a:r>
            <a:r>
              <a:rPr lang="en-US" sz="2000" dirty="0">
                <a:solidFill>
                  <a:srgbClr val="0000FF"/>
                </a:solidFill>
                <a:latin typeface="Times New Roman"/>
                <a:cs typeface="Times New Roman"/>
              </a:rPr>
              <a:t>power a </a:t>
            </a:r>
            <a:r>
              <a:rPr lang="en-US" sz="2000" i="1" dirty="0">
                <a:solidFill>
                  <a:srgbClr val="0000FF"/>
                </a:solidFill>
                <a:latin typeface="Times New Roman"/>
                <a:cs typeface="Times New Roman"/>
              </a:rPr>
              <a:t>power supply</a:t>
            </a:r>
            <a:r>
              <a:rPr lang="en-US" sz="2000" i="1" dirty="0">
                <a:latin typeface="Times New Roman"/>
                <a:cs typeface="Times New Roman"/>
              </a:rPr>
              <a:t> </a:t>
            </a:r>
            <a:r>
              <a:rPr lang="en-US" sz="2000" dirty="0">
                <a:solidFill>
                  <a:srgbClr val="0000FF"/>
                </a:solidFill>
                <a:latin typeface="Times New Roman"/>
                <a:cs typeface="Times New Roman"/>
              </a:rPr>
              <a:t>was</a:t>
            </a:r>
            <a:r>
              <a:rPr lang="en-US" sz="2000" dirty="0">
                <a:latin typeface="Times New Roman"/>
                <a:cs typeface="Times New Roman"/>
              </a:rPr>
              <a:t> </a:t>
            </a:r>
            <a:r>
              <a:rPr lang="en-US" sz="2000" dirty="0">
                <a:solidFill>
                  <a:srgbClr val="0000FF"/>
                </a:solidFill>
                <a:latin typeface="Times New Roman"/>
                <a:cs typeface="Times New Roman"/>
              </a:rPr>
              <a:t>providing </a:t>
            </a:r>
            <a:r>
              <a:rPr lang="en-US" sz="2000" dirty="0">
                <a:latin typeface="Times New Roman"/>
                <a:cs typeface="Times New Roman"/>
              </a:rPr>
              <a:t>to a circuit. </a:t>
            </a:r>
            <a:endParaRPr lang="en-US" dirty="0">
              <a:latin typeface="Times New Roman"/>
              <a:cs typeface="Times New Roman"/>
            </a:endParaRPr>
          </a:p>
        </p:txBody>
      </p:sp>
      <p:sp>
        <p:nvSpPr>
          <p:cNvPr id="47" name="TextBox 46"/>
          <p:cNvSpPr txBox="1"/>
          <p:nvPr/>
        </p:nvSpPr>
        <p:spPr>
          <a:xfrm>
            <a:off x="736600" y="5680611"/>
            <a:ext cx="4011613" cy="400110"/>
          </a:xfrm>
          <a:prstGeom prst="rect">
            <a:avLst/>
          </a:prstGeom>
          <a:noFill/>
        </p:spPr>
        <p:txBody>
          <a:bodyPr wrap="square" rtlCol="0">
            <a:spAutoFit/>
          </a:bodyPr>
          <a:lstStyle/>
          <a:p>
            <a:r>
              <a:rPr lang="en-US" sz="2000" dirty="0">
                <a:latin typeface="Times New Roman"/>
                <a:cs typeface="Times New Roman"/>
              </a:rPr>
              <a:t>or on very rare occasions, </a:t>
            </a:r>
            <a:endParaRPr lang="en-US" dirty="0">
              <a:latin typeface="Times New Roman"/>
              <a:cs typeface="Times New Roman"/>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688284950"/>
              </p:ext>
            </p:extLst>
          </p:nvPr>
        </p:nvGraphicFramePr>
        <p:xfrm>
          <a:off x="3494088" y="5654675"/>
          <a:ext cx="1039812" cy="506413"/>
        </p:xfrm>
        <a:graphic>
          <a:graphicData uri="http://schemas.openxmlformats.org/presentationml/2006/ole">
            <mc:AlternateContent xmlns:mc="http://schemas.openxmlformats.org/markup-compatibility/2006">
              <mc:Choice xmlns:v="urn:schemas-microsoft-com:vml" Requires="v">
                <p:oleObj spid="_x0000_s2423867" name="Equation" r:id="rId8" imgW="622300" imgH="304800" progId="Equation.DSMT4">
                  <p:embed/>
                </p:oleObj>
              </mc:Choice>
              <mc:Fallback>
                <p:oleObj name="Equation" r:id="rId8" imgW="622300" imgH="304800" progId="Equation.DSMT4">
                  <p:embed/>
                  <p:pic>
                    <p:nvPicPr>
                      <p:cNvPr id="0" name=""/>
                      <p:cNvPicPr/>
                      <p:nvPr/>
                    </p:nvPicPr>
                    <p:blipFill>
                      <a:blip r:embed="rId9"/>
                      <a:stretch>
                        <a:fillRect/>
                      </a:stretch>
                    </p:blipFill>
                    <p:spPr>
                      <a:xfrm>
                        <a:off x="3494088" y="5654675"/>
                        <a:ext cx="1039812" cy="506413"/>
                      </a:xfrm>
                      <a:prstGeom prst="rect">
                        <a:avLst/>
                      </a:prstGeom>
                    </p:spPr>
                  </p:pic>
                </p:oleObj>
              </mc:Fallback>
            </mc:AlternateContent>
          </a:graphicData>
        </a:graphic>
      </p:graphicFrame>
    </p:spTree>
    <p:extLst>
      <p:ext uri="{BB962C8B-B14F-4D97-AF65-F5344CB8AC3E}">
        <p14:creationId xmlns:p14="http://schemas.microsoft.com/office/powerpoint/2010/main" val="33766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5: </a:t>
            </a:r>
            <a:r>
              <a:rPr lang="en-US" sz="2000" dirty="0">
                <a:solidFill>
                  <a:srgbClr val="FF0000"/>
                </a:solidFill>
                <a:latin typeface="Apple Chancery"/>
                <a:cs typeface="Apple Chancery"/>
              </a:rPr>
              <a:t>A light bulb </a:t>
            </a:r>
            <a:r>
              <a:rPr lang="en-US" sz="2000" dirty="0">
                <a:latin typeface="Times New Roman"/>
                <a:cs typeface="Times New Roman"/>
              </a:rPr>
              <a:t>is rated at 120 volts (RMS), 75 W.  Assuming the bulb is powered by a 120 V RMS power supply, determine:</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 the current </a:t>
            </a:r>
            <a:r>
              <a:rPr lang="en-US" sz="2000" dirty="0"/>
              <a:t>in the bulb?</a:t>
            </a:r>
          </a:p>
        </p:txBody>
      </p:sp>
      <p:sp>
        <p:nvSpPr>
          <p:cNvPr id="10" name="TextBox 9"/>
          <p:cNvSpPr txBox="1"/>
          <p:nvPr/>
        </p:nvSpPr>
        <p:spPr>
          <a:xfrm>
            <a:off x="457200" y="3703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b.) the resistance </a:t>
            </a:r>
            <a:r>
              <a:rPr lang="en-US" sz="2000" dirty="0"/>
              <a:t>of the bulb?</a:t>
            </a:r>
          </a:p>
        </p:txBody>
      </p:sp>
      <p:graphicFrame>
        <p:nvGraphicFramePr>
          <p:cNvPr id="11" name="Object 10"/>
          <p:cNvGraphicFramePr>
            <a:graphicFrameLocks noChangeAspect="1"/>
          </p:cNvGraphicFramePr>
          <p:nvPr>
            <p:extLst>
              <p:ext uri="{D42A27DB-BD31-4B8C-83A1-F6EECF244321}">
                <p14:modId xmlns:p14="http://schemas.microsoft.com/office/powerpoint/2010/main" val="2993466061"/>
              </p:ext>
            </p:extLst>
          </p:nvPr>
        </p:nvGraphicFramePr>
        <p:xfrm>
          <a:off x="4137025" y="1497946"/>
          <a:ext cx="1739900" cy="1814512"/>
        </p:xfrm>
        <a:graphic>
          <a:graphicData uri="http://schemas.openxmlformats.org/presentationml/2006/ole">
            <mc:AlternateContent xmlns:mc="http://schemas.openxmlformats.org/markup-compatibility/2006">
              <mc:Choice xmlns:v="urn:schemas-microsoft-com:vml" Requires="v">
                <p:oleObj spid="_x0000_s2426914" name="Equation" r:id="rId4" imgW="1041400" imgH="1092200" progId="Equation.DSMT4">
                  <p:embed/>
                </p:oleObj>
              </mc:Choice>
              <mc:Fallback>
                <p:oleObj name="Equation" r:id="rId4" imgW="1041400" imgH="1092200" progId="Equation.DSMT4">
                  <p:embed/>
                  <p:pic>
                    <p:nvPicPr>
                      <p:cNvPr id="0" name=""/>
                      <p:cNvPicPr/>
                      <p:nvPr/>
                    </p:nvPicPr>
                    <p:blipFill>
                      <a:blip r:embed="rId5"/>
                      <a:stretch>
                        <a:fillRect/>
                      </a:stretch>
                    </p:blipFill>
                    <p:spPr>
                      <a:xfrm>
                        <a:off x="4137025" y="1497946"/>
                        <a:ext cx="1739900" cy="18145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78567140"/>
              </p:ext>
            </p:extLst>
          </p:nvPr>
        </p:nvGraphicFramePr>
        <p:xfrm>
          <a:off x="4246563" y="4164946"/>
          <a:ext cx="2079625" cy="1962150"/>
        </p:xfrm>
        <a:graphic>
          <a:graphicData uri="http://schemas.openxmlformats.org/presentationml/2006/ole">
            <mc:AlternateContent xmlns:mc="http://schemas.openxmlformats.org/markup-compatibility/2006">
              <mc:Choice xmlns:v="urn:schemas-microsoft-com:vml" Requires="v">
                <p:oleObj spid="_x0000_s2426915" name="Equation" r:id="rId6" imgW="1244600" imgH="1181100" progId="Equation.DSMT4">
                  <p:embed/>
                </p:oleObj>
              </mc:Choice>
              <mc:Fallback>
                <p:oleObj name="Equation" r:id="rId6" imgW="1244600" imgH="1181100" progId="Equation.DSMT4">
                  <p:embed/>
                  <p:pic>
                    <p:nvPicPr>
                      <p:cNvPr id="0" name=""/>
                      <p:cNvPicPr/>
                      <p:nvPr/>
                    </p:nvPicPr>
                    <p:blipFill>
                      <a:blip r:embed="rId7"/>
                      <a:stretch>
                        <a:fillRect/>
                      </a:stretch>
                    </p:blipFill>
                    <p:spPr>
                      <a:xfrm>
                        <a:off x="4246563" y="4164946"/>
                        <a:ext cx="2079625" cy="1962150"/>
                      </a:xfrm>
                      <a:prstGeom prst="rect">
                        <a:avLst/>
                      </a:prstGeom>
                    </p:spPr>
                  </p:pic>
                </p:oleObj>
              </mc:Fallback>
            </mc:AlternateContent>
          </a:graphicData>
        </a:graphic>
      </p:graphicFrame>
    </p:spTree>
    <p:extLst>
      <p:ext uri="{BB962C8B-B14F-4D97-AF65-F5344CB8AC3E}">
        <p14:creationId xmlns:p14="http://schemas.microsoft.com/office/powerpoint/2010/main" val="7444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6: </a:t>
            </a:r>
            <a:r>
              <a:rPr lang="en-US" sz="2000" dirty="0">
                <a:solidFill>
                  <a:srgbClr val="FF0000"/>
                </a:solidFill>
                <a:latin typeface="Apple Chancery"/>
                <a:cs typeface="Apple Chancery"/>
              </a:rPr>
              <a:t>An electric heater </a:t>
            </a:r>
            <a:r>
              <a:rPr lang="en-US" sz="2000" dirty="0">
                <a:latin typeface="Times New Roman"/>
                <a:cs typeface="Times New Roman"/>
              </a:rPr>
              <a:t>draws 15 amps on 120 volts (RMS). It operates 3 hours/day for 30 days/month.  PG&amp;E charges $.08 per kilowatt-hour. </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a:latin typeface="Times New Roman"/>
                <a:cs typeface="Times New Roman"/>
              </a:rPr>
              <a:t>15.</a:t>
            </a:r>
            <a:r>
              <a:rPr lang="en-US" sz="1100" dirty="0">
                <a:latin typeface="Times New Roman"/>
                <a:cs typeface="Times New Roman"/>
              </a:rPr>
              <a:t>)</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 how much </a:t>
            </a:r>
            <a:r>
              <a:rPr lang="en-US" sz="2000" dirty="0">
                <a:latin typeface="Times New Roman" panose="02020603050405020304" pitchFamily="18" charset="0"/>
                <a:cs typeface="Times New Roman" panose="02020603050405020304" pitchFamily="18" charset="0"/>
              </a:rPr>
              <a:t>power does the heater draw?</a:t>
            </a:r>
          </a:p>
        </p:txBody>
      </p:sp>
      <p:sp>
        <p:nvSpPr>
          <p:cNvPr id="10" name="TextBox 9"/>
          <p:cNvSpPr txBox="1"/>
          <p:nvPr/>
        </p:nvSpPr>
        <p:spPr>
          <a:xfrm>
            <a:off x="457200" y="30301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b.) how much </a:t>
            </a:r>
            <a:r>
              <a:rPr lang="en-US" sz="2000" dirty="0"/>
              <a:t>does it cost to run the heater for a month?</a:t>
            </a:r>
          </a:p>
        </p:txBody>
      </p:sp>
      <p:graphicFrame>
        <p:nvGraphicFramePr>
          <p:cNvPr id="11" name="Object 10"/>
          <p:cNvGraphicFramePr>
            <a:graphicFrameLocks noChangeAspect="1"/>
          </p:cNvGraphicFramePr>
          <p:nvPr>
            <p:extLst>
              <p:ext uri="{D42A27DB-BD31-4B8C-83A1-F6EECF244321}">
                <p14:modId xmlns:p14="http://schemas.microsoft.com/office/powerpoint/2010/main" val="856301848"/>
              </p:ext>
            </p:extLst>
          </p:nvPr>
        </p:nvGraphicFramePr>
        <p:xfrm>
          <a:off x="2722563" y="1719263"/>
          <a:ext cx="2589212" cy="990600"/>
        </p:xfrm>
        <a:graphic>
          <a:graphicData uri="http://schemas.openxmlformats.org/presentationml/2006/ole">
            <mc:AlternateContent xmlns:mc="http://schemas.openxmlformats.org/markup-compatibility/2006">
              <mc:Choice xmlns:v="urn:schemas-microsoft-com:vml" Requires="v">
                <p:oleObj spid="_x0000_s2428964" name="Equation" r:id="rId4" imgW="1549400" imgH="596900" progId="Equation.DSMT4">
                  <p:embed/>
                </p:oleObj>
              </mc:Choice>
              <mc:Fallback>
                <p:oleObj name="Equation" r:id="rId4" imgW="1549400" imgH="596900" progId="Equation.DSMT4">
                  <p:embed/>
                  <p:pic>
                    <p:nvPicPr>
                      <p:cNvPr id="0" name=""/>
                      <p:cNvPicPr/>
                      <p:nvPr/>
                    </p:nvPicPr>
                    <p:blipFill>
                      <a:blip r:embed="rId5"/>
                      <a:stretch>
                        <a:fillRect/>
                      </a:stretch>
                    </p:blipFill>
                    <p:spPr>
                      <a:xfrm>
                        <a:off x="2722563" y="1719263"/>
                        <a:ext cx="2589212" cy="990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41301065"/>
              </p:ext>
            </p:extLst>
          </p:nvPr>
        </p:nvGraphicFramePr>
        <p:xfrm>
          <a:off x="1819275" y="5468284"/>
          <a:ext cx="5389563" cy="696913"/>
        </p:xfrm>
        <a:graphic>
          <a:graphicData uri="http://schemas.openxmlformats.org/presentationml/2006/ole">
            <mc:AlternateContent xmlns:mc="http://schemas.openxmlformats.org/markup-compatibility/2006">
              <mc:Choice xmlns:v="urn:schemas-microsoft-com:vml" Requires="v">
                <p:oleObj spid="_x0000_s2428965" name="Equation" r:id="rId6" imgW="3225800" imgH="419100" progId="Equation.DSMT4">
                  <p:embed/>
                </p:oleObj>
              </mc:Choice>
              <mc:Fallback>
                <p:oleObj name="Equation" r:id="rId6" imgW="3225800" imgH="419100" progId="Equation.DSMT4">
                  <p:embed/>
                  <p:pic>
                    <p:nvPicPr>
                      <p:cNvPr id="0" name=""/>
                      <p:cNvPicPr/>
                      <p:nvPr/>
                    </p:nvPicPr>
                    <p:blipFill>
                      <a:blip r:embed="rId7"/>
                      <a:stretch>
                        <a:fillRect/>
                      </a:stretch>
                    </p:blipFill>
                    <p:spPr>
                      <a:xfrm>
                        <a:off x="1819275" y="5468284"/>
                        <a:ext cx="5389563" cy="696913"/>
                      </a:xfrm>
                      <a:prstGeom prst="rect">
                        <a:avLst/>
                      </a:prstGeom>
                    </p:spPr>
                  </p:pic>
                </p:oleObj>
              </mc:Fallback>
            </mc:AlternateContent>
          </a:graphicData>
        </a:graphic>
      </p:graphicFrame>
      <p:sp>
        <p:nvSpPr>
          <p:cNvPr id="15" name="TextBox 14"/>
          <p:cNvSpPr txBox="1"/>
          <p:nvPr/>
        </p:nvSpPr>
        <p:spPr>
          <a:xfrm>
            <a:off x="850900" y="3529292"/>
            <a:ext cx="8051800" cy="1631216"/>
          </a:xfrm>
          <a:prstGeom prst="rect">
            <a:avLst/>
          </a:prstGeom>
          <a:noFill/>
        </p:spPr>
        <p:txBody>
          <a:bodyPr wrap="square" rtlCol="0">
            <a:spAutoFit/>
          </a:bodyPr>
          <a:lstStyle/>
          <a:p>
            <a:r>
              <a:rPr lang="en-US" sz="2000" dirty="0">
                <a:solidFill>
                  <a:srgbClr val="FF0000"/>
                </a:solidFill>
                <a:latin typeface="Apple Chancery"/>
                <a:cs typeface="Apple Chancery"/>
              </a:rPr>
              <a:t>A kilowatt is </a:t>
            </a:r>
            <a:r>
              <a:rPr lang="en-US" sz="2000" dirty="0">
                <a:latin typeface="Times New Roman" panose="02020603050405020304" pitchFamily="18" charset="0"/>
                <a:cs typeface="Times New Roman" panose="02020603050405020304" pitchFamily="18" charset="0"/>
              </a:rPr>
              <a:t>a thousand watts, which is a thousand </a:t>
            </a:r>
            <a:r>
              <a:rPr lang="en-US" sz="2000" i="1" dirty="0">
                <a:solidFill>
                  <a:srgbClr val="0000FF"/>
                </a:solidFill>
                <a:latin typeface="Times New Roman" panose="02020603050405020304" pitchFamily="18" charset="0"/>
                <a:cs typeface="Times New Roman" panose="02020603050405020304" pitchFamily="18" charset="0"/>
              </a:rPr>
              <a:t>joules per second</a:t>
            </a:r>
            <a:r>
              <a:rPr lang="en-US" sz="2000" dirty="0">
                <a:latin typeface="Times New Roman" panose="02020603050405020304" pitchFamily="18" charset="0"/>
                <a:cs typeface="Times New Roman" panose="02020603050405020304" pitchFamily="18" charset="0"/>
              </a:rPr>
              <a:t>.  A </a:t>
            </a:r>
            <a:r>
              <a:rPr lang="en-US" sz="2000" dirty="0">
                <a:solidFill>
                  <a:srgbClr val="0000FF"/>
                </a:solidFill>
                <a:latin typeface="Times New Roman" panose="02020603050405020304" pitchFamily="18" charset="0"/>
                <a:cs typeface="Times New Roman" panose="02020603050405020304" pitchFamily="18" charset="0"/>
              </a:rPr>
              <a:t>kilowatt-hour </a:t>
            </a:r>
            <a:r>
              <a:rPr lang="en-US" sz="2000" dirty="0">
                <a:latin typeface="Times New Roman" panose="02020603050405020304" pitchFamily="18" charset="0"/>
                <a:cs typeface="Times New Roman" panose="02020603050405020304" pitchFamily="18" charset="0"/>
              </a:rPr>
              <a:t>is a </a:t>
            </a:r>
            <a:r>
              <a:rPr lang="en-US" sz="2000" dirty="0">
                <a:solidFill>
                  <a:srgbClr val="0000FF"/>
                </a:solidFill>
                <a:latin typeface="Times New Roman" panose="02020603050405020304" pitchFamily="18" charset="0"/>
                <a:cs typeface="Times New Roman" panose="02020603050405020304" pitchFamily="18" charset="0"/>
              </a:rPr>
              <a:t>thousand joules per second times an hour (3600 seconds)</a:t>
            </a:r>
            <a:r>
              <a:rPr lang="en-US" sz="2000" dirty="0">
                <a:latin typeface="Times New Roman" panose="02020603050405020304" pitchFamily="18" charset="0"/>
                <a:cs typeface="Times New Roman" panose="02020603050405020304" pitchFamily="18" charset="0"/>
              </a:rPr>
              <a:t>, which is a unit of </a:t>
            </a:r>
            <a:r>
              <a:rPr lang="en-US" sz="2000" i="1" dirty="0">
                <a:solidFill>
                  <a:srgbClr val="FF0000"/>
                </a:solidFill>
                <a:latin typeface="Times New Roman" panose="02020603050405020304" pitchFamily="18" charset="0"/>
                <a:cs typeface="Times New Roman" panose="02020603050405020304" pitchFamily="18" charset="0"/>
              </a:rPr>
              <a:t>energy</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(that’s what the power company is charging you for when it registers your kW-hr usage for the month, the </a:t>
            </a:r>
            <a:r>
              <a:rPr lang="en-US" sz="2000" i="1" dirty="0">
                <a:latin typeface="Times New Roman" panose="02020603050405020304" pitchFamily="18" charset="0"/>
                <a:cs typeface="Times New Roman" panose="02020603050405020304" pitchFamily="18" charset="0"/>
              </a:rPr>
              <a:t>energy</a:t>
            </a:r>
            <a:r>
              <a:rPr lang="en-US" sz="2000" dirty="0">
                <a:latin typeface="Times New Roman" panose="02020603050405020304" pitchFamily="18" charset="0"/>
                <a:cs typeface="Times New Roman" panose="02020603050405020304" pitchFamily="18" charset="0"/>
              </a:rPr>
              <a:t> you use).  We can leave things in kW-</a:t>
            </a:r>
            <a:r>
              <a:rPr lang="en-US" sz="2000" dirty="0" err="1">
                <a:latin typeface="Times New Roman" panose="02020603050405020304" pitchFamily="18" charset="0"/>
                <a:cs typeface="Times New Roman" panose="02020603050405020304" pitchFamily="18" charset="0"/>
              </a:rPr>
              <a:t>hrs</a:t>
            </a:r>
            <a:r>
              <a:rPr lang="en-US" sz="2000" dirty="0">
                <a:latin typeface="Times New Roman" panose="02020603050405020304" pitchFamily="18" charset="0"/>
                <a:cs typeface="Times New Roman" panose="02020603050405020304" pitchFamily="18" charset="0"/>
              </a:rPr>
              <a:t>, though, and just use dimensional analysis on this:</a:t>
            </a:r>
          </a:p>
        </p:txBody>
      </p:sp>
    </p:spTree>
    <p:extLst>
      <p:ext uri="{BB962C8B-B14F-4D97-AF65-F5344CB8AC3E}">
        <p14:creationId xmlns:p14="http://schemas.microsoft.com/office/powerpoint/2010/main" val="25144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Lab this week  </a:t>
            </a:r>
            <a:r>
              <a:rPr lang="en-US" sz="2000" dirty="0">
                <a:latin typeface="Times New Roman"/>
                <a:cs typeface="Times New Roman"/>
              </a:rPr>
              <a:t>(courtesy of Mr. White)</a:t>
            </a:r>
            <a:endParaRPr lang="en-US" sz="2400" dirty="0">
              <a:solidFill>
                <a:srgbClr val="FF0000"/>
              </a:solidFill>
              <a:latin typeface="Apple Chancery"/>
              <a:cs typeface="Apple Chancery"/>
            </a:endParaRPr>
          </a:p>
        </p:txBody>
      </p:sp>
      <p:pic>
        <p:nvPicPr>
          <p:cNvPr id="21507" name="Picture 1031"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1562100"/>
            <a:ext cx="2463800" cy="384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1032"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2336800" cy="384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Rectangle 11"/>
          <p:cNvSpPr>
            <a:spLocks noChangeArrowheads="1"/>
          </p:cNvSpPr>
          <p:nvPr/>
        </p:nvSpPr>
        <p:spPr bwMode="auto">
          <a:xfrm>
            <a:off x="914400" y="5461000"/>
            <a:ext cx="7467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latin typeface="Times New Roman"/>
                <a:cs typeface="Times New Roman"/>
              </a:rPr>
              <a:t>Measuring voltage			                   Measuring current</a:t>
            </a: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Tree>
    <p:extLst>
      <p:ext uri="{BB962C8B-B14F-4D97-AF65-F5344CB8AC3E}">
        <p14:creationId xmlns:p14="http://schemas.microsoft.com/office/powerpoint/2010/main" val="211442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The Electric Battery  </a:t>
            </a:r>
            <a:r>
              <a:rPr lang="en-US" sz="2000" dirty="0">
                <a:latin typeface="Times New Roman"/>
                <a:cs typeface="Times New Roman"/>
              </a:rPr>
              <a:t>(courtesy of Mr. White)</a:t>
            </a:r>
            <a:endParaRPr lang="en-US" sz="2400" dirty="0">
              <a:latin typeface="Times New Roman"/>
              <a:cs typeface="Times New Roman"/>
            </a:endParaRPr>
          </a:p>
        </p:txBody>
      </p:sp>
      <p:pic>
        <p:nvPicPr>
          <p:cNvPr id="2" name="Picture 1" descr="Galvani-frogs-legs-electric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90392"/>
            <a:ext cx="7162800" cy="5867608"/>
          </a:xfrm>
          <a:prstGeom prst="rect">
            <a:avLst/>
          </a:prstGeom>
        </p:spPr>
      </p:pic>
      <p:sp>
        <p:nvSpPr>
          <p:cNvPr id="46083" name="Rectangle 3"/>
          <p:cNvSpPr>
            <a:spLocks noChangeArrowheads="1"/>
          </p:cNvSpPr>
          <p:nvPr/>
        </p:nvSpPr>
        <p:spPr bwMode="auto">
          <a:xfrm>
            <a:off x="152400" y="838200"/>
            <a:ext cx="8763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latin typeface="Gill Sans" charset="0"/>
              </a:rPr>
              <a:t>1780s - Galvani vs. Volta</a:t>
            </a:r>
          </a:p>
          <a:p>
            <a:pPr marL="4763" indent="-4763"/>
            <a:endParaRPr lang="en-US" dirty="0">
              <a:latin typeface="Palatino" charset="0"/>
            </a:endParaRPr>
          </a:p>
        </p:txBody>
      </p:sp>
      <p:sp>
        <p:nvSpPr>
          <p:cNvPr id="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spTree>
    <p:extLst>
      <p:ext uri="{BB962C8B-B14F-4D97-AF65-F5344CB8AC3E}">
        <p14:creationId xmlns:p14="http://schemas.microsoft.com/office/powerpoint/2010/main" val="25237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The Electric Battery  </a:t>
            </a:r>
            <a:r>
              <a:rPr lang="en-US" sz="2000" dirty="0">
                <a:latin typeface="Times New Roman"/>
                <a:cs typeface="Times New Roman"/>
              </a:rPr>
              <a:t>(courtesy of Mr. White)</a:t>
            </a:r>
            <a:endParaRPr lang="en-US" sz="2400" dirty="0">
              <a:latin typeface="Apple Chancery"/>
              <a:cs typeface="Apple Chancery"/>
            </a:endParaRPr>
          </a:p>
        </p:txBody>
      </p:sp>
      <p:sp>
        <p:nvSpPr>
          <p:cNvPr id="46083" name="Rectangle 3"/>
          <p:cNvSpPr>
            <a:spLocks noChangeArrowheads="1"/>
          </p:cNvSpPr>
          <p:nvPr/>
        </p:nvSpPr>
        <p:spPr bwMode="auto">
          <a:xfrm>
            <a:off x="152400" y="838200"/>
            <a:ext cx="8763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800">
                <a:latin typeface="Gill Sans" charset="0"/>
              </a:rPr>
              <a:t>1780s - Galvani vs. Volta</a:t>
            </a:r>
          </a:p>
          <a:p>
            <a:pPr marL="4763" indent="-4763"/>
            <a:endParaRPr lang="en-US">
              <a:latin typeface="Palatino" charset="0"/>
            </a:endParaRPr>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000500"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VoltaBattery-attribution-Guido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965200"/>
            <a:ext cx="4419600" cy="5892800"/>
          </a:xfrm>
          <a:prstGeom prst="rect">
            <a:avLst/>
          </a:prstGeom>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spTree>
    <p:extLst>
      <p:ext uri="{BB962C8B-B14F-4D97-AF65-F5344CB8AC3E}">
        <p14:creationId xmlns:p14="http://schemas.microsoft.com/office/powerpoint/2010/main" val="4250871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12"/>
          <p:cNvSpPr>
            <a:spLocks noChangeArrowheads="1"/>
          </p:cNvSpPr>
          <p:nvPr/>
        </p:nvSpPr>
        <p:spPr bwMode="auto">
          <a:xfrm>
            <a:off x="6143625" y="3579813"/>
            <a:ext cx="533400" cy="1524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1" name="Rectangle 9"/>
          <p:cNvSpPr>
            <a:spLocks noChangeArrowheads="1"/>
          </p:cNvSpPr>
          <p:nvPr/>
        </p:nvSpPr>
        <p:spPr bwMode="auto">
          <a:xfrm>
            <a:off x="6134100" y="1522413"/>
            <a:ext cx="533400" cy="2133600"/>
          </a:xfrm>
          <a:prstGeom prst="rect">
            <a:avLst/>
          </a:prstGeom>
          <a:solidFill>
            <a:srgbClr val="E380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133" name="Rectangle 3"/>
          <p:cNvSpPr>
            <a:spLocks noChangeArrowheads="1"/>
          </p:cNvSpPr>
          <p:nvPr/>
        </p:nvSpPr>
        <p:spPr bwMode="auto">
          <a:xfrm>
            <a:off x="152400" y="838200"/>
            <a:ext cx="46386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Two electrodes </a:t>
            </a:r>
            <a:r>
              <a:rPr lang="en-US" sz="2000" dirty="0">
                <a:latin typeface="Times New Roman"/>
                <a:cs typeface="Times New Roman"/>
              </a:rPr>
              <a:t>(carbon and zinc) are immersed in a dilute acid (the </a:t>
            </a:r>
            <a:r>
              <a:rPr lang="en-US" sz="2000" i="1" dirty="0">
                <a:latin typeface="Times New Roman"/>
                <a:cs typeface="Times New Roman"/>
              </a:rPr>
              <a:t>electrolyte</a:t>
            </a:r>
            <a:r>
              <a:rPr lang="en-US" sz="2000" dirty="0">
                <a:latin typeface="Times New Roman"/>
                <a:cs typeface="Times New Roman"/>
              </a:rPr>
              <a:t>).</a:t>
            </a:r>
          </a:p>
          <a:p>
            <a:pPr marL="4763" indent="-4763"/>
            <a:endParaRPr lang="en-US" dirty="0">
              <a:latin typeface="Palatino" charset="0"/>
            </a:endParaRPr>
          </a:p>
        </p:txBody>
      </p:sp>
      <p:sp>
        <p:nvSpPr>
          <p:cNvPr id="48134" name="Freeform 11"/>
          <p:cNvSpPr>
            <a:spLocks/>
          </p:cNvSpPr>
          <p:nvPr/>
        </p:nvSpPr>
        <p:spPr bwMode="auto">
          <a:xfrm>
            <a:off x="5181600" y="1370013"/>
            <a:ext cx="2362200" cy="2819400"/>
          </a:xfrm>
          <a:custGeom>
            <a:avLst/>
            <a:gdLst>
              <a:gd name="T0" fmla="*/ 0 w 1488"/>
              <a:gd name="T1" fmla="*/ 2147483647 h 1776"/>
              <a:gd name="T2" fmla="*/ 0 w 1488"/>
              <a:gd name="T3" fmla="*/ 0 h 1776"/>
              <a:gd name="T4" fmla="*/ 2147483647 w 1488"/>
              <a:gd name="T5" fmla="*/ 0 h 1776"/>
              <a:gd name="T6" fmla="*/ 2147483647 w 1488"/>
              <a:gd name="T7" fmla="*/ 2147483647 h 1776"/>
              <a:gd name="T8" fmla="*/ 0 60000 65536"/>
              <a:gd name="T9" fmla="*/ 0 60000 65536"/>
              <a:gd name="T10" fmla="*/ 0 60000 65536"/>
              <a:gd name="T11" fmla="*/ 0 60000 65536"/>
              <a:gd name="T12" fmla="*/ 0 w 1488"/>
              <a:gd name="T13" fmla="*/ 0 h 1776"/>
              <a:gd name="T14" fmla="*/ 1488 w 1488"/>
              <a:gd name="T15" fmla="*/ 1776 h 1776"/>
            </a:gdLst>
            <a:ahLst/>
            <a:cxnLst>
              <a:cxn ang="T8">
                <a:pos x="T0" y="T1"/>
              </a:cxn>
              <a:cxn ang="T9">
                <a:pos x="T2" y="T3"/>
              </a:cxn>
              <a:cxn ang="T10">
                <a:pos x="T4" y="T5"/>
              </a:cxn>
              <a:cxn ang="T11">
                <a:pos x="T6" y="T7"/>
              </a:cxn>
            </a:cxnLst>
            <a:rect l="T12" t="T13" r="T14" b="T15"/>
            <a:pathLst>
              <a:path w="1488" h="1776">
                <a:moveTo>
                  <a:pt x="0" y="1776"/>
                </a:moveTo>
                <a:lnTo>
                  <a:pt x="0" y="0"/>
                </a:lnTo>
                <a:lnTo>
                  <a:pt x="1488" y="0"/>
                </a:lnTo>
                <a:lnTo>
                  <a:pt x="1488" y="1776"/>
                </a:lnTo>
              </a:path>
            </a:pathLst>
          </a:custGeom>
          <a:solidFill>
            <a:srgbClr val="799DE3">
              <a:alpha val="3294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8135" name="Oval 6"/>
          <p:cNvSpPr>
            <a:spLocks noChangeArrowheads="1"/>
          </p:cNvSpPr>
          <p:nvPr/>
        </p:nvSpPr>
        <p:spPr bwMode="auto">
          <a:xfrm>
            <a:off x="5181600" y="1141413"/>
            <a:ext cx="2362200" cy="4572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6" name="Oval 7"/>
          <p:cNvSpPr>
            <a:spLocks noChangeArrowheads="1"/>
          </p:cNvSpPr>
          <p:nvPr/>
        </p:nvSpPr>
        <p:spPr bwMode="auto">
          <a:xfrm>
            <a:off x="6134100" y="1217613"/>
            <a:ext cx="533400" cy="762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7" name="Oval 10"/>
          <p:cNvSpPr>
            <a:spLocks noChangeArrowheads="1"/>
          </p:cNvSpPr>
          <p:nvPr/>
        </p:nvSpPr>
        <p:spPr bwMode="auto">
          <a:xfrm>
            <a:off x="5181600" y="3960813"/>
            <a:ext cx="2362200" cy="457200"/>
          </a:xfrm>
          <a:prstGeom prst="ellipse">
            <a:avLst/>
          </a:prstGeom>
          <a:solidFill>
            <a:srgbClr val="799DE3"/>
          </a:solidFill>
          <a:ln w="9525">
            <a:solidFill>
              <a:schemeClr val="tx1"/>
            </a:solidFill>
            <a:round/>
            <a:headEnd/>
            <a:tailEnd/>
          </a:ln>
        </p:spPr>
        <p:txBody>
          <a:bodyPr wrap="none" anchor="ctr"/>
          <a:lstStyle/>
          <a:p>
            <a:endParaRPr lang="en-US"/>
          </a:p>
        </p:txBody>
      </p:sp>
      <p:sp>
        <p:nvSpPr>
          <p:cNvPr id="48138" name="Line 13"/>
          <p:cNvSpPr>
            <a:spLocks noChangeShapeType="1"/>
          </p:cNvSpPr>
          <p:nvPr/>
        </p:nvSpPr>
        <p:spPr bwMode="auto">
          <a:xfrm flipV="1">
            <a:off x="6134100" y="1598613"/>
            <a:ext cx="9525" cy="2057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39" name="Line 14"/>
          <p:cNvSpPr>
            <a:spLocks noChangeShapeType="1"/>
          </p:cNvSpPr>
          <p:nvPr/>
        </p:nvSpPr>
        <p:spPr bwMode="auto">
          <a:xfrm flipV="1">
            <a:off x="6672263" y="1593851"/>
            <a:ext cx="9525" cy="2057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0" name="Line 15"/>
          <p:cNvSpPr>
            <a:spLocks noChangeShapeType="1"/>
          </p:cNvSpPr>
          <p:nvPr/>
        </p:nvSpPr>
        <p:spPr bwMode="auto">
          <a:xfrm>
            <a:off x="5181600" y="1370013"/>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1" name="Line 16"/>
          <p:cNvSpPr>
            <a:spLocks noChangeShapeType="1"/>
          </p:cNvSpPr>
          <p:nvPr/>
        </p:nvSpPr>
        <p:spPr bwMode="auto">
          <a:xfrm>
            <a:off x="7543800" y="1370013"/>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2" name="Arc 17"/>
          <p:cNvSpPr>
            <a:spLocks/>
          </p:cNvSpPr>
          <p:nvPr/>
        </p:nvSpPr>
        <p:spPr bwMode="auto">
          <a:xfrm flipH="1" flipV="1">
            <a:off x="6657975" y="1241426"/>
            <a:ext cx="200025" cy="76200"/>
          </a:xfrm>
          <a:custGeom>
            <a:avLst/>
            <a:gdLst>
              <a:gd name="T0" fmla="*/ 0 w 21600"/>
              <a:gd name="T1" fmla="*/ 0 h 21600"/>
              <a:gd name="T2" fmla="*/ 2147483647 w 21600"/>
              <a:gd name="T3" fmla="*/ 41635310 h 21600"/>
              <a:gd name="T4" fmla="*/ 0 w 21600"/>
              <a:gd name="T5" fmla="*/ 416353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3" name="Arc 18"/>
          <p:cNvSpPr>
            <a:spLocks/>
          </p:cNvSpPr>
          <p:nvPr/>
        </p:nvSpPr>
        <p:spPr bwMode="auto">
          <a:xfrm flipV="1">
            <a:off x="5943600" y="1231901"/>
            <a:ext cx="200025" cy="76200"/>
          </a:xfrm>
          <a:custGeom>
            <a:avLst/>
            <a:gdLst>
              <a:gd name="T0" fmla="*/ 0 w 21600"/>
              <a:gd name="T1" fmla="*/ 0 h 21600"/>
              <a:gd name="T2" fmla="*/ 2147483647 w 21600"/>
              <a:gd name="T3" fmla="*/ 41635310 h 21600"/>
              <a:gd name="T4" fmla="*/ 0 w 21600"/>
              <a:gd name="T5" fmla="*/ 416353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4" name="Arc 19"/>
          <p:cNvSpPr>
            <a:spLocks/>
          </p:cNvSpPr>
          <p:nvPr/>
        </p:nvSpPr>
        <p:spPr bwMode="auto">
          <a:xfrm flipV="1">
            <a:off x="5181600" y="1338263"/>
            <a:ext cx="2354263" cy="236538"/>
          </a:xfrm>
          <a:custGeom>
            <a:avLst/>
            <a:gdLst>
              <a:gd name="T0" fmla="*/ 2147483647 w 43018"/>
              <a:gd name="T1" fmla="*/ 2147483647 h 22298"/>
              <a:gd name="T2" fmla="*/ 2147483647 w 43018"/>
              <a:gd name="T3" fmla="*/ 2147483647 h 22298"/>
              <a:gd name="T4" fmla="*/ 2147483647 w 43018"/>
              <a:gd name="T5" fmla="*/ 2147483647 h 22298"/>
              <a:gd name="T6" fmla="*/ 0 60000 65536"/>
              <a:gd name="T7" fmla="*/ 0 60000 65536"/>
              <a:gd name="T8" fmla="*/ 0 60000 65536"/>
              <a:gd name="T9" fmla="*/ 0 w 43018"/>
              <a:gd name="T10" fmla="*/ 0 h 22298"/>
              <a:gd name="T11" fmla="*/ 43018 w 43018"/>
              <a:gd name="T12" fmla="*/ 22298 h 22298"/>
            </a:gdLst>
            <a:ahLst/>
            <a:cxnLst>
              <a:cxn ang="T6">
                <a:pos x="T0" y="T1"/>
              </a:cxn>
              <a:cxn ang="T7">
                <a:pos x="T2" y="T3"/>
              </a:cxn>
              <a:cxn ang="T8">
                <a:pos x="T4" y="T5"/>
              </a:cxn>
            </a:cxnLst>
            <a:rect l="T9" t="T10" r="T11" b="T12"/>
            <a:pathLst>
              <a:path w="43018" h="22298" fill="none" extrusionOk="0">
                <a:moveTo>
                  <a:pt x="11" y="22298"/>
                </a:moveTo>
                <a:cubicBezTo>
                  <a:pt x="3" y="22065"/>
                  <a:pt x="0" y="21832"/>
                  <a:pt x="0" y="21600"/>
                </a:cubicBezTo>
                <a:cubicBezTo>
                  <a:pt x="0" y="9670"/>
                  <a:pt x="9670" y="0"/>
                  <a:pt x="21600" y="0"/>
                </a:cubicBezTo>
                <a:cubicBezTo>
                  <a:pt x="32450" y="0"/>
                  <a:pt x="41616" y="8048"/>
                  <a:pt x="43018" y="18807"/>
                </a:cubicBezTo>
              </a:path>
              <a:path w="43018" h="22298" stroke="0" extrusionOk="0">
                <a:moveTo>
                  <a:pt x="11" y="22298"/>
                </a:moveTo>
                <a:cubicBezTo>
                  <a:pt x="3" y="22065"/>
                  <a:pt x="0" y="21832"/>
                  <a:pt x="0" y="21600"/>
                </a:cubicBezTo>
                <a:cubicBezTo>
                  <a:pt x="0" y="9670"/>
                  <a:pt x="9670" y="0"/>
                  <a:pt x="21600" y="0"/>
                </a:cubicBezTo>
                <a:cubicBezTo>
                  <a:pt x="32450" y="0"/>
                  <a:pt x="41616" y="8048"/>
                  <a:pt x="43018" y="18807"/>
                </a:cubicBezTo>
                <a:lnTo>
                  <a:pt x="21600" y="2160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5" name="Text Box 20"/>
          <p:cNvSpPr txBox="1">
            <a:spLocks noChangeArrowheads="1"/>
          </p:cNvSpPr>
          <p:nvPr/>
        </p:nvSpPr>
        <p:spPr bwMode="auto">
          <a:xfrm>
            <a:off x="5438775" y="1136651"/>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i="1"/>
              <a:t>C</a:t>
            </a:r>
          </a:p>
        </p:txBody>
      </p:sp>
      <p:sp>
        <p:nvSpPr>
          <p:cNvPr id="48146" name="Text Box 21"/>
          <p:cNvSpPr txBox="1">
            <a:spLocks noChangeArrowheads="1"/>
          </p:cNvSpPr>
          <p:nvPr/>
        </p:nvSpPr>
        <p:spPr bwMode="auto">
          <a:xfrm>
            <a:off x="6248400" y="3960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i="1" dirty="0"/>
              <a:t>Zn</a:t>
            </a:r>
          </a:p>
        </p:txBody>
      </p:sp>
      <p:sp>
        <p:nvSpPr>
          <p:cNvPr id="20" name="Text Box 21"/>
          <p:cNvSpPr txBox="1">
            <a:spLocks noChangeArrowheads="1"/>
          </p:cNvSpPr>
          <p:nvPr/>
        </p:nvSpPr>
        <p:spPr bwMode="auto">
          <a:xfrm>
            <a:off x="5334000" y="2055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1" name="Text Box 21"/>
          <p:cNvSpPr txBox="1">
            <a:spLocks noChangeArrowheads="1"/>
          </p:cNvSpPr>
          <p:nvPr/>
        </p:nvSpPr>
        <p:spPr bwMode="auto">
          <a:xfrm>
            <a:off x="6781800" y="22844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2" name="Text Box 21"/>
          <p:cNvSpPr txBox="1">
            <a:spLocks noChangeArrowheads="1"/>
          </p:cNvSpPr>
          <p:nvPr/>
        </p:nvSpPr>
        <p:spPr bwMode="auto">
          <a:xfrm>
            <a:off x="6781800" y="3422651"/>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3" name="Text Box 21"/>
          <p:cNvSpPr txBox="1">
            <a:spLocks noChangeArrowheads="1"/>
          </p:cNvSpPr>
          <p:nvPr/>
        </p:nvSpPr>
        <p:spPr bwMode="auto">
          <a:xfrm>
            <a:off x="5334000" y="3289718"/>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5" name="Text Box 21"/>
          <p:cNvSpPr txBox="1">
            <a:spLocks noChangeArrowheads="1"/>
          </p:cNvSpPr>
          <p:nvPr/>
        </p:nvSpPr>
        <p:spPr bwMode="auto">
          <a:xfrm>
            <a:off x="5334000" y="3042402"/>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29" name="Text Box 21"/>
          <p:cNvSpPr txBox="1">
            <a:spLocks noChangeArrowheads="1"/>
          </p:cNvSpPr>
          <p:nvPr/>
        </p:nvSpPr>
        <p:spPr bwMode="auto">
          <a:xfrm>
            <a:off x="5334000" y="18272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30" name="Text Box 21"/>
          <p:cNvSpPr txBox="1">
            <a:spLocks noChangeArrowheads="1"/>
          </p:cNvSpPr>
          <p:nvPr/>
        </p:nvSpPr>
        <p:spPr bwMode="auto">
          <a:xfrm>
            <a:off x="6781800" y="2055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31" name="Text Box 21"/>
          <p:cNvSpPr txBox="1">
            <a:spLocks noChangeArrowheads="1"/>
          </p:cNvSpPr>
          <p:nvPr/>
        </p:nvSpPr>
        <p:spPr bwMode="auto">
          <a:xfrm>
            <a:off x="6844632" y="314935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grpSp>
        <p:nvGrpSpPr>
          <p:cNvPr id="5" name="Group 4"/>
          <p:cNvGrpSpPr/>
          <p:nvPr/>
        </p:nvGrpSpPr>
        <p:grpSpPr>
          <a:xfrm>
            <a:off x="5334000" y="3907925"/>
            <a:ext cx="2324100" cy="738688"/>
            <a:chOff x="3505200" y="5176838"/>
            <a:chExt cx="2324100" cy="738688"/>
          </a:xfrm>
        </p:grpSpPr>
        <p:sp>
          <p:nvSpPr>
            <p:cNvPr id="33" name="Text Box 21"/>
            <p:cNvSpPr txBox="1">
              <a:spLocks noChangeArrowheads="1"/>
            </p:cNvSpPr>
            <p:nvPr/>
          </p:nvSpPr>
          <p:spPr bwMode="auto">
            <a:xfrm>
              <a:off x="4762500" y="51768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4" name="Text Box 21"/>
            <p:cNvSpPr txBox="1">
              <a:spLocks noChangeArrowheads="1"/>
            </p:cNvSpPr>
            <p:nvPr/>
          </p:nvSpPr>
          <p:spPr bwMode="auto">
            <a:xfrm>
              <a:off x="4953000" y="5277853"/>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5" name="Text Box 21"/>
            <p:cNvSpPr txBox="1">
              <a:spLocks noChangeArrowheads="1"/>
            </p:cNvSpPr>
            <p:nvPr/>
          </p:nvSpPr>
          <p:spPr bwMode="auto">
            <a:xfrm>
              <a:off x="4191000" y="5285874"/>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6" name="Text Box 21"/>
            <p:cNvSpPr txBox="1">
              <a:spLocks noChangeArrowheads="1"/>
            </p:cNvSpPr>
            <p:nvPr/>
          </p:nvSpPr>
          <p:spPr bwMode="auto">
            <a:xfrm>
              <a:off x="5295900" y="5277853"/>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7" name="Text Box 21"/>
            <p:cNvSpPr txBox="1">
              <a:spLocks noChangeArrowheads="1"/>
            </p:cNvSpPr>
            <p:nvPr/>
          </p:nvSpPr>
          <p:spPr bwMode="auto">
            <a:xfrm>
              <a:off x="4495800" y="5458326"/>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8" name="Text Box 21"/>
            <p:cNvSpPr txBox="1">
              <a:spLocks noChangeArrowheads="1"/>
            </p:cNvSpPr>
            <p:nvPr/>
          </p:nvSpPr>
          <p:spPr bwMode="auto">
            <a:xfrm>
              <a:off x="3771900" y="54054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9" name="Text Box 21"/>
            <p:cNvSpPr txBox="1">
              <a:spLocks noChangeArrowheads="1"/>
            </p:cNvSpPr>
            <p:nvPr/>
          </p:nvSpPr>
          <p:spPr bwMode="auto">
            <a:xfrm>
              <a:off x="3848100" y="51768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40" name="Text Box 21"/>
            <p:cNvSpPr txBox="1">
              <a:spLocks noChangeArrowheads="1"/>
            </p:cNvSpPr>
            <p:nvPr/>
          </p:nvSpPr>
          <p:spPr bwMode="auto">
            <a:xfrm>
              <a:off x="3505200" y="52578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grpSp>
      <p:sp>
        <p:nvSpPr>
          <p:cNvPr id="42" name="Text Box 21"/>
          <p:cNvSpPr txBox="1">
            <a:spLocks noChangeArrowheads="1"/>
          </p:cNvSpPr>
          <p:nvPr/>
        </p:nvSpPr>
        <p:spPr bwMode="auto">
          <a:xfrm>
            <a:off x="6134100" y="2470448"/>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FF00"/>
                </a:solidFill>
              </a:rPr>
              <a:t>C</a:t>
            </a:r>
            <a:r>
              <a:rPr lang="en-US" b="1" baseline="30000" dirty="0">
                <a:solidFill>
                  <a:srgbClr val="FFFF00"/>
                </a:solidFill>
              </a:rPr>
              <a:t>4+</a:t>
            </a:r>
            <a:endParaRPr lang="en-US" b="1" dirty="0">
              <a:solidFill>
                <a:srgbClr val="FFFF00"/>
              </a:solidFill>
            </a:endParaRPr>
          </a:p>
        </p:txBody>
      </p:sp>
      <p:sp>
        <p:nvSpPr>
          <p:cNvPr id="43" name="Text Box 21"/>
          <p:cNvSpPr txBox="1">
            <a:spLocks noChangeArrowheads="1"/>
          </p:cNvSpPr>
          <p:nvPr/>
        </p:nvSpPr>
        <p:spPr bwMode="auto">
          <a:xfrm>
            <a:off x="6096000" y="1700213"/>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FF00"/>
                </a:solidFill>
              </a:rPr>
              <a:t>C</a:t>
            </a:r>
            <a:r>
              <a:rPr lang="en-US" b="1" baseline="30000" dirty="0">
                <a:solidFill>
                  <a:srgbClr val="FFFF00"/>
                </a:solidFill>
              </a:rPr>
              <a:t>4+</a:t>
            </a:r>
            <a:endParaRPr lang="en-US" b="1" dirty="0">
              <a:solidFill>
                <a:srgbClr val="FFFF00"/>
              </a:solidFill>
            </a:endParaRPr>
          </a:p>
        </p:txBody>
      </p:sp>
      <p:sp>
        <p:nvSpPr>
          <p:cNvPr id="41"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How It Works  </a:t>
            </a:r>
            <a:r>
              <a:rPr lang="en-US" sz="2000" dirty="0">
                <a:latin typeface="Times New Roman"/>
                <a:cs typeface="Times New Roman"/>
              </a:rPr>
              <a:t>(courtesy of Mr. White)</a:t>
            </a:r>
            <a:endParaRPr lang="en-US" sz="2400" dirty="0">
              <a:latin typeface="Times New Roman"/>
              <a:cs typeface="Times New Roman"/>
            </a:endParaRPr>
          </a:p>
        </p:txBody>
      </p:sp>
      <p:sp>
        <p:nvSpPr>
          <p:cNvPr id="44" name="Rectangle 3"/>
          <p:cNvSpPr>
            <a:spLocks noChangeArrowheads="1"/>
          </p:cNvSpPr>
          <p:nvPr/>
        </p:nvSpPr>
        <p:spPr bwMode="auto">
          <a:xfrm>
            <a:off x="152400" y="1651000"/>
            <a:ext cx="46386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As the acid </a:t>
            </a:r>
            <a:r>
              <a:rPr lang="en-US" sz="2000" dirty="0">
                <a:latin typeface="Times New Roman"/>
                <a:cs typeface="Times New Roman"/>
              </a:rPr>
              <a:t>dissolves the Zn,         ions are drawn into the electrolytic solution leaving    </a:t>
            </a:r>
          </a:p>
          <a:p>
            <a:pPr marL="4763" indent="-4763"/>
            <a:r>
              <a:rPr lang="en-US" sz="2000" dirty="0">
                <a:latin typeface="Times New Roman"/>
                <a:cs typeface="Times New Roman"/>
              </a:rPr>
              <a:t>      in the zinc.</a:t>
            </a:r>
            <a:endParaRPr lang="en-US" dirty="0">
              <a:latin typeface="Palatino" charset="0"/>
            </a:endParaRPr>
          </a:p>
        </p:txBody>
      </p:sp>
      <p:sp>
        <p:nvSpPr>
          <p:cNvPr id="45" name="Rectangle 3"/>
          <p:cNvSpPr>
            <a:spLocks noChangeArrowheads="1"/>
          </p:cNvSpPr>
          <p:nvPr/>
        </p:nvSpPr>
        <p:spPr bwMode="auto">
          <a:xfrm>
            <a:off x="152400" y="2741613"/>
            <a:ext cx="4638675"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Extra       </a:t>
            </a:r>
            <a:r>
              <a:rPr lang="en-US" sz="2000" dirty="0">
                <a:latin typeface="Times New Roman"/>
                <a:cs typeface="Times New Roman"/>
              </a:rPr>
              <a:t>are pulled from the carbon rod to neutralize the now positively charged electrolyte, leaving positive charges (electron holes) on the carbon.</a:t>
            </a:r>
            <a:endParaRPr lang="en-US" dirty="0">
              <a:latin typeface="Palatino" charset="0"/>
            </a:endParaRPr>
          </a:p>
        </p:txBody>
      </p:sp>
      <p:sp>
        <p:nvSpPr>
          <p:cNvPr id="46" name="Rectangle 3"/>
          <p:cNvSpPr>
            <a:spLocks noChangeArrowheads="1"/>
          </p:cNvSpPr>
          <p:nvPr/>
        </p:nvSpPr>
        <p:spPr bwMode="auto">
          <a:xfrm>
            <a:off x="152400" y="4158751"/>
            <a:ext cx="4638675"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In this way, </a:t>
            </a:r>
            <a:r>
              <a:rPr lang="en-US" sz="2000" dirty="0">
                <a:latin typeface="Times New Roman"/>
                <a:cs typeface="Times New Roman"/>
              </a:rPr>
              <a:t>an </a:t>
            </a:r>
            <a:r>
              <a:rPr lang="en-US" sz="2000" dirty="0">
                <a:solidFill>
                  <a:srgbClr val="1935C7"/>
                </a:solidFill>
                <a:latin typeface="Times New Roman"/>
                <a:cs typeface="Times New Roman"/>
              </a:rPr>
              <a:t>electrical potential difference </a:t>
            </a:r>
            <a:r>
              <a:rPr lang="en-US" sz="2000" dirty="0">
                <a:latin typeface="Times New Roman"/>
                <a:cs typeface="Times New Roman"/>
              </a:rPr>
              <a:t>is created between the rod and the bottom plate of the battery.</a:t>
            </a:r>
            <a:endParaRPr lang="en-US" dirty="0">
              <a:latin typeface="Palatino" charset="0"/>
            </a:endParaRPr>
          </a:p>
        </p:txBody>
      </p:sp>
      <p:graphicFrame>
        <p:nvGraphicFramePr>
          <p:cNvPr id="47" name="Object 46"/>
          <p:cNvGraphicFramePr>
            <a:graphicFrameLocks noChangeAspect="1"/>
          </p:cNvGraphicFramePr>
          <p:nvPr/>
        </p:nvGraphicFramePr>
        <p:xfrm>
          <a:off x="937008" y="2730720"/>
          <a:ext cx="381000" cy="317500"/>
        </p:xfrm>
        <a:graphic>
          <a:graphicData uri="http://schemas.openxmlformats.org/presentationml/2006/ole">
            <mc:AlternateContent xmlns:mc="http://schemas.openxmlformats.org/markup-compatibility/2006">
              <mc:Choice xmlns:v="urn:schemas-microsoft-com:vml" Requires="v">
                <p:oleObj spid="_x0000_s2439172" name="Equation" r:id="rId4" imgW="228600" imgH="190500" progId="Equation.DSMT4">
                  <p:embed/>
                </p:oleObj>
              </mc:Choice>
              <mc:Fallback>
                <p:oleObj name="Equation" r:id="rId4" imgW="228600" imgH="190500" progId="Equation.DSMT4">
                  <p:embed/>
                  <p:pic>
                    <p:nvPicPr>
                      <p:cNvPr id="47" name="Object 46"/>
                      <p:cNvPicPr/>
                      <p:nvPr/>
                    </p:nvPicPr>
                    <p:blipFill>
                      <a:blip r:embed="rId5"/>
                      <a:stretch>
                        <a:fillRect/>
                      </a:stretch>
                    </p:blipFill>
                    <p:spPr>
                      <a:xfrm>
                        <a:off x="937008" y="2730720"/>
                        <a:ext cx="381000" cy="317500"/>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3228975" y="1643283"/>
          <a:ext cx="550863" cy="317500"/>
        </p:xfrm>
        <a:graphic>
          <a:graphicData uri="http://schemas.openxmlformats.org/presentationml/2006/ole">
            <mc:AlternateContent xmlns:mc="http://schemas.openxmlformats.org/markup-compatibility/2006">
              <mc:Choice xmlns:v="urn:schemas-microsoft-com:vml" Requires="v">
                <p:oleObj spid="_x0000_s2439173" name="Equation" r:id="rId6" imgW="330200" imgH="190500" progId="Equation.DSMT4">
                  <p:embed/>
                </p:oleObj>
              </mc:Choice>
              <mc:Fallback>
                <p:oleObj name="Equation" r:id="rId6" imgW="330200" imgH="190500" progId="Equation.DSMT4">
                  <p:embed/>
                  <p:pic>
                    <p:nvPicPr>
                      <p:cNvPr id="48" name="Object 47"/>
                      <p:cNvPicPr/>
                      <p:nvPr/>
                    </p:nvPicPr>
                    <p:blipFill>
                      <a:blip r:embed="rId7"/>
                      <a:stretch>
                        <a:fillRect/>
                      </a:stretch>
                    </p:blipFill>
                    <p:spPr>
                      <a:xfrm>
                        <a:off x="3228975" y="1643283"/>
                        <a:ext cx="550863" cy="317500"/>
                      </a:xfrm>
                      <a:prstGeom prst="rect">
                        <a:avLst/>
                      </a:prstGeom>
                    </p:spPr>
                  </p:pic>
                </p:oleObj>
              </mc:Fallback>
            </mc:AlternateContent>
          </a:graphicData>
        </a:graphic>
      </p:graphicFrame>
      <p:graphicFrame>
        <p:nvGraphicFramePr>
          <p:cNvPr id="49" name="Object 48"/>
          <p:cNvGraphicFramePr>
            <a:graphicFrameLocks noChangeAspect="1"/>
          </p:cNvGraphicFramePr>
          <p:nvPr/>
        </p:nvGraphicFramePr>
        <p:xfrm>
          <a:off x="222250" y="2281238"/>
          <a:ext cx="381000" cy="317500"/>
        </p:xfrm>
        <a:graphic>
          <a:graphicData uri="http://schemas.openxmlformats.org/presentationml/2006/ole">
            <mc:AlternateContent xmlns:mc="http://schemas.openxmlformats.org/markup-compatibility/2006">
              <mc:Choice xmlns:v="urn:schemas-microsoft-com:vml" Requires="v">
                <p:oleObj spid="_x0000_s2439174" name="Equation" r:id="rId8" imgW="228600" imgH="190500" progId="Equation.DSMT4">
                  <p:embed/>
                </p:oleObj>
              </mc:Choice>
              <mc:Fallback>
                <p:oleObj name="Equation" r:id="rId8" imgW="228600" imgH="190500" progId="Equation.DSMT4">
                  <p:embed/>
                  <p:pic>
                    <p:nvPicPr>
                      <p:cNvPr id="49" name="Object 48"/>
                      <p:cNvPicPr/>
                      <p:nvPr/>
                    </p:nvPicPr>
                    <p:blipFill>
                      <a:blip r:embed="rId9"/>
                      <a:stretch>
                        <a:fillRect/>
                      </a:stretch>
                    </p:blipFill>
                    <p:spPr>
                      <a:xfrm>
                        <a:off x="222250" y="2281238"/>
                        <a:ext cx="381000" cy="317500"/>
                      </a:xfrm>
                      <a:prstGeom prst="rect">
                        <a:avLst/>
                      </a:prstGeom>
                    </p:spPr>
                  </p:pic>
                </p:oleObj>
              </mc:Fallback>
            </mc:AlternateContent>
          </a:graphicData>
        </a:graphic>
      </p:graphicFrame>
      <p:sp>
        <p:nvSpPr>
          <p:cNvPr id="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Tree>
    <p:extLst>
      <p:ext uri="{BB962C8B-B14F-4D97-AF65-F5344CB8AC3E}">
        <p14:creationId xmlns:p14="http://schemas.microsoft.com/office/powerpoint/2010/main" val="40936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ssolve">
                                      <p:cBhvr>
                                        <p:cTn id="35" dur="500"/>
                                        <p:tgtEl>
                                          <p:spTgt spid="4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500"/>
                                        <p:tgtEl>
                                          <p:spTgt spid="4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dissolve">
                                      <p:cBhvr>
                                        <p:cTn id="46" dur="500"/>
                                        <p:tgtEl>
                                          <p:spTgt spid="4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dissolv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dissolve">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9" grpId="0"/>
      <p:bldP spid="30" grpId="0"/>
      <p:bldP spid="3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TextBox 64"/>
          <p:cNvSpPr txBox="1"/>
          <p:nvPr/>
        </p:nvSpPr>
        <p:spPr>
          <a:xfrm>
            <a:off x="517787" y="2169014"/>
            <a:ext cx="3724013" cy="1015663"/>
          </a:xfrm>
          <a:prstGeom prst="rect">
            <a:avLst/>
          </a:prstGeom>
          <a:noFill/>
        </p:spPr>
        <p:txBody>
          <a:bodyPr wrap="square" rtlCol="0">
            <a:spAutoFit/>
          </a:bodyPr>
          <a:lstStyle/>
          <a:p>
            <a:r>
              <a:rPr lang="en-US" sz="2000" dirty="0">
                <a:solidFill>
                  <a:srgbClr val="FF0000"/>
                </a:solidFill>
                <a:latin typeface="Apple Chancery"/>
                <a:cs typeface="Apple Chancery"/>
              </a:rPr>
              <a:t>                                         </a:t>
            </a:r>
            <a:r>
              <a:rPr lang="en-US" sz="2000" dirty="0">
                <a:latin typeface="Times New Roman"/>
                <a:cs typeface="Times New Roman"/>
              </a:rPr>
              <a:t>To </a:t>
            </a:r>
            <a:r>
              <a:rPr lang="en-US" sz="2000" dirty="0">
                <a:solidFill>
                  <a:srgbClr val="0000FF"/>
                </a:solidFill>
                <a:latin typeface="Times New Roman"/>
                <a:cs typeface="Times New Roman"/>
              </a:rPr>
              <a:t>measure </a:t>
            </a:r>
            <a:r>
              <a:rPr lang="en-US" sz="2000" dirty="0">
                <a:latin typeface="Times New Roman"/>
                <a:cs typeface="Times New Roman"/>
              </a:rPr>
              <a:t>the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pressure difference</a:t>
            </a:r>
            <a:r>
              <a:rPr lang="en-US" sz="2000" dirty="0">
                <a:latin typeface="Times New Roman"/>
                <a:cs typeface="Times New Roman"/>
              </a:rPr>
              <a:t>, you need a </a:t>
            </a:r>
            <a:r>
              <a:rPr lang="en-US" sz="2000" dirty="0">
                <a:solidFill>
                  <a:srgbClr val="0000FF"/>
                </a:solidFill>
                <a:latin typeface="Times New Roman"/>
                <a:cs typeface="Times New Roman"/>
              </a:rPr>
              <a:t>meter</a:t>
            </a:r>
            <a:r>
              <a:rPr lang="en-US" sz="2000" dirty="0">
                <a:latin typeface="Times New Roman"/>
                <a:cs typeface="Times New Roman"/>
              </a:rPr>
              <a:t> </a:t>
            </a:r>
            <a:r>
              <a:rPr lang="en-US" sz="2000" i="1" dirty="0">
                <a:solidFill>
                  <a:srgbClr val="0000FF"/>
                </a:solidFill>
                <a:latin typeface="Times New Roman"/>
                <a:cs typeface="Times New Roman"/>
              </a:rPr>
              <a:t>across the pump</a:t>
            </a:r>
            <a:r>
              <a:rPr lang="en-US" sz="2000" dirty="0">
                <a:latin typeface="Times New Roman"/>
                <a:cs typeface="Times New Roman"/>
              </a:rPr>
              <a:t>.</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2" name="TextBox 1"/>
          <p:cNvSpPr txBox="1"/>
          <p:nvPr/>
        </p:nvSpPr>
        <p:spPr>
          <a:xfrm>
            <a:off x="215901" y="697161"/>
            <a:ext cx="8685211" cy="830997"/>
          </a:xfrm>
          <a:prstGeom prst="rect">
            <a:avLst/>
          </a:prstGeom>
          <a:noFill/>
        </p:spPr>
        <p:txBody>
          <a:bodyPr wrap="square" rtlCol="0">
            <a:spAutoFit/>
          </a:bodyPr>
          <a:lstStyle/>
          <a:p>
            <a:r>
              <a:rPr lang="en-US" sz="2800" dirty="0">
                <a:solidFill>
                  <a:srgbClr val="FF0000"/>
                </a:solidFill>
                <a:latin typeface="Apple Chancery"/>
                <a:cs typeface="Apple Chancery"/>
              </a:rPr>
              <a:t>Consider a pipe </a:t>
            </a:r>
            <a:r>
              <a:rPr lang="en-US" sz="2000" dirty="0">
                <a:latin typeface="Times New Roman"/>
                <a:cs typeface="Times New Roman"/>
              </a:rPr>
              <a:t>system through which water flows.  What characteristics might that system have?</a:t>
            </a:r>
            <a:endParaRPr lang="en-US" sz="2000" i="1" dirty="0">
              <a:solidFill>
                <a:srgbClr val="0000FF"/>
              </a:solidFill>
              <a:latin typeface="Times New Roman"/>
              <a:cs typeface="Times New Roman"/>
            </a:endParaRPr>
          </a:p>
        </p:txBody>
      </p:sp>
      <p:sp>
        <p:nvSpPr>
          <p:cNvPr id="27" name="TextBox 26"/>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The Analogy</a:t>
            </a:r>
            <a:endParaRPr lang="en-US" sz="2000" dirty="0">
              <a:latin typeface="Times New Roman"/>
              <a:cs typeface="Times New Roman"/>
            </a:endParaRPr>
          </a:p>
        </p:txBody>
      </p:sp>
      <p:sp>
        <p:nvSpPr>
          <p:cNvPr id="79" name="TextBox 78"/>
          <p:cNvSpPr txBox="1"/>
          <p:nvPr/>
        </p:nvSpPr>
        <p:spPr>
          <a:xfrm>
            <a:off x="517787" y="1559761"/>
            <a:ext cx="3724013" cy="1015663"/>
          </a:xfrm>
          <a:prstGeom prst="rect">
            <a:avLst/>
          </a:prstGeom>
          <a:noFill/>
        </p:spPr>
        <p:txBody>
          <a:bodyPr wrap="square" rtlCol="0">
            <a:spAutoFit/>
          </a:bodyPr>
          <a:lstStyle/>
          <a:p>
            <a:r>
              <a:rPr lang="en-US" sz="2000" dirty="0">
                <a:solidFill>
                  <a:srgbClr val="FF0000"/>
                </a:solidFill>
                <a:latin typeface="Apple Chancery"/>
                <a:cs typeface="Apple Chancery"/>
              </a:rPr>
              <a:t>--It needs </a:t>
            </a:r>
            <a:r>
              <a:rPr lang="en-US" sz="2000" dirty="0">
                <a:latin typeface="Times New Roman"/>
                <a:cs typeface="Times New Roman"/>
              </a:rPr>
              <a:t>a pumping system that produces a </a:t>
            </a:r>
            <a:r>
              <a:rPr lang="en-US" sz="2000" dirty="0">
                <a:solidFill>
                  <a:srgbClr val="0000FF"/>
                </a:solidFill>
                <a:latin typeface="Times New Roman"/>
                <a:cs typeface="Times New Roman"/>
              </a:rPr>
              <a:t>pressure difference </a:t>
            </a:r>
            <a:r>
              <a:rPr lang="en-US" sz="2000" dirty="0">
                <a:latin typeface="Times New Roman"/>
                <a:cs typeface="Times New Roman"/>
              </a:rPr>
              <a:t>that will motivate water to flow.  </a:t>
            </a:r>
          </a:p>
        </p:txBody>
      </p:sp>
      <p:sp>
        <p:nvSpPr>
          <p:cNvPr id="3" name="Rectangle 2"/>
          <p:cNvSpPr/>
          <p:nvPr/>
        </p:nvSpPr>
        <p:spPr>
          <a:xfrm>
            <a:off x="4483101" y="1690297"/>
            <a:ext cx="15367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112001" y="1690297"/>
            <a:ext cx="15748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6200000">
            <a:off x="3695701" y="24776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7721601" y="24903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60902" y="3265097"/>
            <a:ext cx="16383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70702" y="3277797"/>
            <a:ext cx="1638299"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905501" y="1750622"/>
            <a:ext cx="1536700" cy="5714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a:off x="6019801" y="1690297"/>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flipH="1">
            <a:off x="7004051" y="1690296"/>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V="1">
            <a:off x="6019801" y="1795073"/>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flipH="1" flipV="1">
            <a:off x="7004051" y="1795072"/>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299202" y="3070364"/>
            <a:ext cx="571500" cy="5715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6374339" y="3277931"/>
            <a:ext cx="414863" cy="160738"/>
            <a:chOff x="4024839" y="3235325"/>
            <a:chExt cx="315378" cy="122193"/>
          </a:xfrm>
        </p:grpSpPr>
        <p:grpSp>
          <p:nvGrpSpPr>
            <p:cNvPr id="7" name="Group 6"/>
            <p:cNvGrpSpPr/>
            <p:nvPr/>
          </p:nvGrpSpPr>
          <p:grpSpPr>
            <a:xfrm>
              <a:off x="4024839" y="3240283"/>
              <a:ext cx="315378" cy="112230"/>
              <a:chOff x="3869267" y="3132653"/>
              <a:chExt cx="431800" cy="192624"/>
            </a:xfrm>
          </p:grpSpPr>
          <p:sp>
            <p:nvSpPr>
              <p:cNvPr id="6" name="Freeform 5"/>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Freeform 8"/>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rot="5400000">
            <a:off x="6382321" y="3285270"/>
            <a:ext cx="414863" cy="160738"/>
            <a:chOff x="4024839" y="3235325"/>
            <a:chExt cx="315378" cy="122193"/>
          </a:xfrm>
        </p:grpSpPr>
        <p:grpSp>
          <p:nvGrpSpPr>
            <p:cNvPr id="40" name="Group 39"/>
            <p:cNvGrpSpPr/>
            <p:nvPr/>
          </p:nvGrpSpPr>
          <p:grpSpPr>
            <a:xfrm>
              <a:off x="4024839" y="3240283"/>
              <a:ext cx="315378" cy="112230"/>
              <a:chOff x="3869267" y="3132653"/>
              <a:chExt cx="431800" cy="192624"/>
            </a:xfrm>
          </p:grpSpPr>
          <p:sp>
            <p:nvSpPr>
              <p:cNvPr id="43" name="Freeform 42"/>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Freeform 40"/>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rot="5400000">
            <a:off x="5522348" y="3808904"/>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5400000">
            <a:off x="6847920" y="3810792"/>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910335" y="4174911"/>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667274" y="4176799"/>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411661" y="403030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2" name="Object 51"/>
          <p:cNvGraphicFramePr>
            <a:graphicFrameLocks noChangeAspect="1"/>
          </p:cNvGraphicFramePr>
          <p:nvPr>
            <p:extLst>
              <p:ext uri="{D42A27DB-BD31-4B8C-83A1-F6EECF244321}">
                <p14:modId xmlns:p14="http://schemas.microsoft.com/office/powerpoint/2010/main" val="83385446"/>
              </p:ext>
            </p:extLst>
          </p:nvPr>
        </p:nvGraphicFramePr>
        <p:xfrm>
          <a:off x="6480411" y="4065674"/>
          <a:ext cx="233362" cy="254000"/>
        </p:xfrm>
        <a:graphic>
          <a:graphicData uri="http://schemas.openxmlformats.org/presentationml/2006/ole">
            <mc:AlternateContent xmlns:mc="http://schemas.openxmlformats.org/markup-compatibility/2006">
              <mc:Choice xmlns:v="urn:schemas-microsoft-com:vml" Requires="v">
                <p:oleObj spid="_x0000_s2303756"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6480411" y="4065674"/>
                        <a:ext cx="233362" cy="254000"/>
                      </a:xfrm>
                      <a:prstGeom prst="rect">
                        <a:avLst/>
                      </a:prstGeom>
                    </p:spPr>
                  </p:pic>
                </p:oleObj>
              </mc:Fallback>
            </mc:AlternateContent>
          </a:graphicData>
        </a:graphic>
      </p:graphicFrame>
      <p:grpSp>
        <p:nvGrpSpPr>
          <p:cNvPr id="13" name="Group 12"/>
          <p:cNvGrpSpPr/>
          <p:nvPr/>
        </p:nvGrpSpPr>
        <p:grpSpPr>
          <a:xfrm>
            <a:off x="4415978" y="2391805"/>
            <a:ext cx="333824" cy="333824"/>
            <a:chOff x="5411254" y="3001405"/>
            <a:chExt cx="333824" cy="333824"/>
          </a:xfrm>
        </p:grpSpPr>
        <p:sp>
          <p:nvSpPr>
            <p:cNvPr id="53" name="Oval 52"/>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3480062435"/>
                </p:ext>
              </p:extLst>
            </p:nvPr>
          </p:nvGraphicFramePr>
          <p:xfrm>
            <a:off x="5499015" y="3001405"/>
            <a:ext cx="169863" cy="274637"/>
          </p:xfrm>
          <a:graphic>
            <a:graphicData uri="http://schemas.openxmlformats.org/presentationml/2006/ole">
              <mc:AlternateContent xmlns:mc="http://schemas.openxmlformats.org/markup-compatibility/2006">
                <mc:Choice xmlns:v="urn:schemas-microsoft-com:vml" Requires="v">
                  <p:oleObj spid="_x0000_s2303757" name="Equation" r:id="rId6" imgW="101600" imgH="165100" progId="Equation.DSMT4">
                    <p:embed/>
                  </p:oleObj>
                </mc:Choice>
                <mc:Fallback>
                  <p:oleObj name="Equation" r:id="rId6" imgW="101600" imgH="165100" progId="Equation.DSMT4">
                    <p:embed/>
                    <p:pic>
                      <p:nvPicPr>
                        <p:cNvPr id="0" name=""/>
                        <p:cNvPicPr/>
                        <p:nvPr/>
                      </p:nvPicPr>
                      <p:blipFill>
                        <a:blip r:embed="rId7"/>
                        <a:stretch>
                          <a:fillRect/>
                        </a:stretch>
                      </p:blipFill>
                      <p:spPr>
                        <a:xfrm>
                          <a:off x="5499015" y="3001405"/>
                          <a:ext cx="169863" cy="274637"/>
                        </a:xfrm>
                        <a:prstGeom prst="rect">
                          <a:avLst/>
                        </a:prstGeom>
                      </p:spPr>
                    </p:pic>
                  </p:oleObj>
                </mc:Fallback>
              </mc:AlternateContent>
            </a:graphicData>
          </a:graphic>
        </p:graphicFrame>
      </p:grpSp>
      <p:graphicFrame>
        <p:nvGraphicFramePr>
          <p:cNvPr id="56" name="Object 55"/>
          <p:cNvGraphicFramePr>
            <a:graphicFrameLocks noChangeAspect="1"/>
          </p:cNvGraphicFramePr>
          <p:nvPr>
            <p:extLst>
              <p:ext uri="{D42A27DB-BD31-4B8C-83A1-F6EECF244321}">
                <p14:modId xmlns:p14="http://schemas.microsoft.com/office/powerpoint/2010/main" val="855910270"/>
              </p:ext>
            </p:extLst>
          </p:nvPr>
        </p:nvGraphicFramePr>
        <p:xfrm>
          <a:off x="6453188" y="1436688"/>
          <a:ext cx="255587" cy="254000"/>
        </p:xfrm>
        <a:graphic>
          <a:graphicData uri="http://schemas.openxmlformats.org/presentationml/2006/ole">
            <mc:AlternateContent xmlns:mc="http://schemas.openxmlformats.org/markup-compatibility/2006">
              <mc:Choice xmlns:v="urn:schemas-microsoft-com:vml" Requires="v">
                <p:oleObj spid="_x0000_s2303758"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6453188" y="1436688"/>
                        <a:ext cx="255587" cy="254000"/>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492069058"/>
              </p:ext>
            </p:extLst>
          </p:nvPr>
        </p:nvGraphicFramePr>
        <p:xfrm>
          <a:off x="5263089" y="2940596"/>
          <a:ext cx="1111250" cy="259536"/>
        </p:xfrm>
        <a:graphic>
          <a:graphicData uri="http://schemas.openxmlformats.org/presentationml/2006/ole">
            <mc:AlternateContent xmlns:mc="http://schemas.openxmlformats.org/markup-compatibility/2006">
              <mc:Choice xmlns:v="urn:schemas-microsoft-com:vml" Requires="v">
                <p:oleObj spid="_x0000_s2303759" name="Equation" r:id="rId10" imgW="863600" imgH="203200" progId="Equation.DSMT4">
                  <p:embed/>
                </p:oleObj>
              </mc:Choice>
              <mc:Fallback>
                <p:oleObj name="Equation" r:id="rId10" imgW="863600" imgH="203200" progId="Equation.DSMT4">
                  <p:embed/>
                  <p:pic>
                    <p:nvPicPr>
                      <p:cNvPr id="0" name=""/>
                      <p:cNvPicPr/>
                      <p:nvPr/>
                    </p:nvPicPr>
                    <p:blipFill>
                      <a:blip r:embed="rId11"/>
                      <a:stretch>
                        <a:fillRect/>
                      </a:stretch>
                    </p:blipFill>
                    <p:spPr>
                      <a:xfrm>
                        <a:off x="5263089" y="2940596"/>
                        <a:ext cx="1111250" cy="259536"/>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164435392"/>
              </p:ext>
            </p:extLst>
          </p:nvPr>
        </p:nvGraphicFramePr>
        <p:xfrm>
          <a:off x="6834982" y="2939408"/>
          <a:ext cx="1062037" cy="260350"/>
        </p:xfrm>
        <a:graphic>
          <a:graphicData uri="http://schemas.openxmlformats.org/presentationml/2006/ole">
            <mc:AlternateContent xmlns:mc="http://schemas.openxmlformats.org/markup-compatibility/2006">
              <mc:Choice xmlns:v="urn:schemas-microsoft-com:vml" Requires="v">
                <p:oleObj spid="_x0000_s2303760" name="Equation" r:id="rId12" imgW="825500" imgH="203200" progId="Equation.DSMT4">
                  <p:embed/>
                </p:oleObj>
              </mc:Choice>
              <mc:Fallback>
                <p:oleObj name="Equation" r:id="rId12" imgW="825500" imgH="203200" progId="Equation.DSMT4">
                  <p:embed/>
                  <p:pic>
                    <p:nvPicPr>
                      <p:cNvPr id="0" name=""/>
                      <p:cNvPicPr/>
                      <p:nvPr/>
                    </p:nvPicPr>
                    <p:blipFill>
                      <a:blip r:embed="rId13"/>
                      <a:stretch>
                        <a:fillRect/>
                      </a:stretch>
                    </p:blipFill>
                    <p:spPr>
                      <a:xfrm>
                        <a:off x="6834982" y="2939408"/>
                        <a:ext cx="1062037" cy="260350"/>
                      </a:xfrm>
                      <a:prstGeom prst="rect">
                        <a:avLst/>
                      </a:prstGeom>
                    </p:spPr>
                  </p:pic>
                </p:oleObj>
              </mc:Fallback>
            </mc:AlternateContent>
          </a:graphicData>
        </a:graphic>
      </p:graphicFrame>
      <p:sp>
        <p:nvSpPr>
          <p:cNvPr id="63" name="TextBox 62"/>
          <p:cNvSpPr txBox="1"/>
          <p:nvPr/>
        </p:nvSpPr>
        <p:spPr>
          <a:xfrm>
            <a:off x="517787" y="3226997"/>
            <a:ext cx="3724013" cy="1323439"/>
          </a:xfrm>
          <a:prstGeom prst="rect">
            <a:avLst/>
          </a:prstGeom>
          <a:noFill/>
        </p:spPr>
        <p:txBody>
          <a:bodyPr wrap="square" rtlCol="0">
            <a:spAutoFit/>
          </a:bodyPr>
          <a:lstStyle/>
          <a:p>
            <a:r>
              <a:rPr lang="en-US" sz="2000" dirty="0">
                <a:solidFill>
                  <a:srgbClr val="FF0000"/>
                </a:solidFill>
                <a:latin typeface="Apple Chancery"/>
                <a:cs typeface="Apple Chancery"/>
              </a:rPr>
              <a:t>--There is </a:t>
            </a:r>
            <a:r>
              <a:rPr lang="en-US" sz="2000" dirty="0">
                <a:latin typeface="Times New Roman"/>
                <a:cs typeface="Times New Roman"/>
              </a:rPr>
              <a:t>water flow.  To measure the amount of </a:t>
            </a:r>
            <a:r>
              <a:rPr lang="en-US" sz="2000" i="1" dirty="0">
                <a:solidFill>
                  <a:srgbClr val="0000FF"/>
                </a:solidFill>
                <a:latin typeface="Times New Roman"/>
                <a:cs typeface="Times New Roman"/>
              </a:rPr>
              <a:t>flow that passes by per unit time</a:t>
            </a:r>
            <a:r>
              <a:rPr lang="en-US" sz="2000" dirty="0">
                <a:latin typeface="Times New Roman"/>
                <a:cs typeface="Times New Roman"/>
              </a:rPr>
              <a:t>, you need a meter located </a:t>
            </a:r>
            <a:r>
              <a:rPr lang="en-US" sz="2000" i="1" dirty="0">
                <a:solidFill>
                  <a:srgbClr val="0000FF"/>
                </a:solidFill>
                <a:latin typeface="Times New Roman"/>
                <a:cs typeface="Times New Roman"/>
              </a:rPr>
              <a:t>in the flow</a:t>
            </a:r>
            <a:r>
              <a:rPr lang="en-US" sz="2000" dirty="0">
                <a:latin typeface="Times New Roman"/>
                <a:cs typeface="Times New Roman"/>
              </a:rPr>
              <a:t>.</a:t>
            </a:r>
          </a:p>
        </p:txBody>
      </p:sp>
      <p:sp>
        <p:nvSpPr>
          <p:cNvPr id="64" name="TextBox 63"/>
          <p:cNvSpPr txBox="1"/>
          <p:nvPr/>
        </p:nvSpPr>
        <p:spPr>
          <a:xfrm>
            <a:off x="517787" y="4617772"/>
            <a:ext cx="8383325" cy="400110"/>
          </a:xfrm>
          <a:prstGeom prst="rect">
            <a:avLst/>
          </a:prstGeom>
          <a:noFill/>
        </p:spPr>
        <p:txBody>
          <a:bodyPr wrap="square" rtlCol="0">
            <a:spAutoFit/>
          </a:bodyPr>
          <a:lstStyle/>
          <a:p>
            <a:r>
              <a:rPr lang="en-US" sz="2000" dirty="0">
                <a:solidFill>
                  <a:srgbClr val="FF0000"/>
                </a:solidFill>
                <a:latin typeface="Apple Chancery"/>
                <a:cs typeface="Apple Chancery"/>
              </a:rPr>
              <a:t>--There is </a:t>
            </a:r>
            <a:r>
              <a:rPr lang="en-US" sz="2000" dirty="0">
                <a:solidFill>
                  <a:srgbClr val="0000FF"/>
                </a:solidFill>
                <a:latin typeface="Times New Roman"/>
                <a:cs typeface="Times New Roman"/>
              </a:rPr>
              <a:t>resistance</a:t>
            </a:r>
            <a:r>
              <a:rPr lang="en-US" sz="2000" dirty="0">
                <a:latin typeface="Times New Roman"/>
                <a:cs typeface="Times New Roman"/>
              </a:rPr>
              <a:t> to flow created by the geometry of the pipe.</a:t>
            </a:r>
          </a:p>
        </p:txBody>
      </p:sp>
      <p:sp>
        <p:nvSpPr>
          <p:cNvPr id="66" name="TextBox 65"/>
          <p:cNvSpPr txBox="1"/>
          <p:nvPr/>
        </p:nvSpPr>
        <p:spPr>
          <a:xfrm>
            <a:off x="517787" y="5095464"/>
            <a:ext cx="8383325" cy="707886"/>
          </a:xfrm>
          <a:prstGeom prst="rect">
            <a:avLst/>
          </a:prstGeom>
          <a:noFill/>
        </p:spPr>
        <p:txBody>
          <a:bodyPr wrap="square" rtlCol="0">
            <a:spAutoFit/>
          </a:bodyPr>
          <a:lstStyle/>
          <a:p>
            <a:r>
              <a:rPr lang="en-US" sz="2000" dirty="0">
                <a:solidFill>
                  <a:srgbClr val="FF0000"/>
                </a:solidFill>
                <a:latin typeface="Apple Chancery"/>
                <a:cs typeface="Apple Chancery"/>
              </a:rPr>
              <a:t>--So consider </a:t>
            </a:r>
            <a:r>
              <a:rPr lang="en-US" sz="2000" dirty="0">
                <a:latin typeface="Times New Roman"/>
                <a:cs typeface="Times New Roman"/>
              </a:rPr>
              <a:t>the points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i="1" dirty="0">
                <a:solidFill>
                  <a:srgbClr val="FF0000"/>
                </a:solidFill>
                <a:latin typeface="Times New Roman"/>
                <a:cs typeface="Times New Roman"/>
              </a:rPr>
              <a:t>b</a:t>
            </a:r>
            <a:r>
              <a:rPr lang="en-US" sz="2000" i="1" dirty="0">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c</a:t>
            </a:r>
            <a:r>
              <a:rPr lang="en-US" sz="2000" i="1" dirty="0">
                <a:latin typeface="Times New Roman"/>
                <a:cs typeface="Times New Roman"/>
              </a:rPr>
              <a:t> </a:t>
            </a:r>
            <a:r>
              <a:rPr lang="en-US" sz="2000" dirty="0">
                <a:latin typeface="Times New Roman"/>
                <a:cs typeface="Times New Roman"/>
              </a:rPr>
              <a:t>shown in the upper section.  Where is the </a:t>
            </a:r>
            <a:r>
              <a:rPr lang="en-US" sz="2000" dirty="0">
                <a:solidFill>
                  <a:srgbClr val="0000FF"/>
                </a:solidFill>
                <a:latin typeface="Times New Roman"/>
                <a:cs typeface="Times New Roman"/>
              </a:rPr>
              <a:t>flow rate </a:t>
            </a:r>
            <a:r>
              <a:rPr lang="en-US" sz="2000" dirty="0">
                <a:solidFill>
                  <a:srgbClr val="FF0000"/>
                </a:solidFill>
                <a:latin typeface="Times New Roman"/>
                <a:cs typeface="Times New Roman"/>
              </a:rPr>
              <a:t>the greatest</a:t>
            </a:r>
            <a:r>
              <a:rPr lang="en-US" sz="2000" dirty="0">
                <a:latin typeface="Times New Roman"/>
                <a:cs typeface="Times New Roman"/>
              </a:rPr>
              <a:t>?</a:t>
            </a:r>
          </a:p>
        </p:txBody>
      </p:sp>
      <p:graphicFrame>
        <p:nvGraphicFramePr>
          <p:cNvPr id="67" name="Object 66"/>
          <p:cNvGraphicFramePr>
            <a:graphicFrameLocks noChangeAspect="1"/>
          </p:cNvGraphicFramePr>
          <p:nvPr>
            <p:extLst>
              <p:ext uri="{D42A27DB-BD31-4B8C-83A1-F6EECF244321}">
                <p14:modId xmlns:p14="http://schemas.microsoft.com/office/powerpoint/2010/main" val="693157033"/>
              </p:ext>
            </p:extLst>
          </p:nvPr>
        </p:nvGraphicFramePr>
        <p:xfrm>
          <a:off x="5713414" y="1658938"/>
          <a:ext cx="192087" cy="211138"/>
        </p:xfrm>
        <a:graphic>
          <a:graphicData uri="http://schemas.openxmlformats.org/presentationml/2006/ole">
            <mc:AlternateContent xmlns:mc="http://schemas.openxmlformats.org/markup-compatibility/2006">
              <mc:Choice xmlns:v="urn:schemas-microsoft-com:vml" Requires="v">
                <p:oleObj spid="_x0000_s2303761" name="Equation" r:id="rId14" imgW="114300" imgH="127000" progId="Equation.DSMT4">
                  <p:embed/>
                </p:oleObj>
              </mc:Choice>
              <mc:Fallback>
                <p:oleObj name="Equation" r:id="rId14" imgW="114300" imgH="127000" progId="Equation.DSMT4">
                  <p:embed/>
                  <p:pic>
                    <p:nvPicPr>
                      <p:cNvPr id="0" name=""/>
                      <p:cNvPicPr/>
                      <p:nvPr/>
                    </p:nvPicPr>
                    <p:blipFill>
                      <a:blip r:embed="rId15"/>
                      <a:stretch>
                        <a:fillRect/>
                      </a:stretch>
                    </p:blipFill>
                    <p:spPr>
                      <a:xfrm>
                        <a:off x="5713414" y="1658938"/>
                        <a:ext cx="192087" cy="211138"/>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816396874"/>
              </p:ext>
            </p:extLst>
          </p:nvPr>
        </p:nvGraphicFramePr>
        <p:xfrm>
          <a:off x="6459538" y="1636713"/>
          <a:ext cx="212725" cy="274637"/>
        </p:xfrm>
        <a:graphic>
          <a:graphicData uri="http://schemas.openxmlformats.org/presentationml/2006/ole">
            <mc:AlternateContent xmlns:mc="http://schemas.openxmlformats.org/markup-compatibility/2006">
              <mc:Choice xmlns:v="urn:schemas-microsoft-com:vml" Requires="v">
                <p:oleObj spid="_x0000_s2303762" name="Equation" r:id="rId16" imgW="127000" imgH="165100" progId="Equation.DSMT4">
                  <p:embed/>
                </p:oleObj>
              </mc:Choice>
              <mc:Fallback>
                <p:oleObj name="Equation" r:id="rId16" imgW="127000" imgH="165100" progId="Equation.DSMT4">
                  <p:embed/>
                  <p:pic>
                    <p:nvPicPr>
                      <p:cNvPr id="0" name=""/>
                      <p:cNvPicPr/>
                      <p:nvPr/>
                    </p:nvPicPr>
                    <p:blipFill>
                      <a:blip r:embed="rId17"/>
                      <a:stretch>
                        <a:fillRect/>
                      </a:stretch>
                    </p:blipFill>
                    <p:spPr>
                      <a:xfrm>
                        <a:off x="6459538" y="1636713"/>
                        <a:ext cx="212725" cy="2746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068843231"/>
              </p:ext>
            </p:extLst>
          </p:nvPr>
        </p:nvGraphicFramePr>
        <p:xfrm>
          <a:off x="7213927" y="1655373"/>
          <a:ext cx="192087" cy="211138"/>
        </p:xfrm>
        <a:graphic>
          <a:graphicData uri="http://schemas.openxmlformats.org/presentationml/2006/ole">
            <mc:AlternateContent xmlns:mc="http://schemas.openxmlformats.org/markup-compatibility/2006">
              <mc:Choice xmlns:v="urn:schemas-microsoft-com:vml" Requires="v">
                <p:oleObj spid="_x0000_s2303763" name="Equation" r:id="rId18" imgW="114300" imgH="127000" progId="Equation.DSMT4">
                  <p:embed/>
                </p:oleObj>
              </mc:Choice>
              <mc:Fallback>
                <p:oleObj name="Equation" r:id="rId18" imgW="114300" imgH="127000" progId="Equation.DSMT4">
                  <p:embed/>
                  <p:pic>
                    <p:nvPicPr>
                      <p:cNvPr id="0" name=""/>
                      <p:cNvPicPr/>
                      <p:nvPr/>
                    </p:nvPicPr>
                    <p:blipFill>
                      <a:blip r:embed="rId19"/>
                      <a:stretch>
                        <a:fillRect/>
                      </a:stretch>
                    </p:blipFill>
                    <p:spPr>
                      <a:xfrm>
                        <a:off x="7213927" y="1655373"/>
                        <a:ext cx="192087" cy="211138"/>
                      </a:xfrm>
                      <a:prstGeom prst="rect">
                        <a:avLst/>
                      </a:prstGeom>
                    </p:spPr>
                  </p:pic>
                </p:oleObj>
              </mc:Fallback>
            </mc:AlternateContent>
          </a:graphicData>
        </a:graphic>
      </p:graphicFrame>
      <p:sp>
        <p:nvSpPr>
          <p:cNvPr id="70" name="TextBox 69"/>
          <p:cNvSpPr txBox="1"/>
          <p:nvPr/>
        </p:nvSpPr>
        <p:spPr>
          <a:xfrm>
            <a:off x="760675" y="5764700"/>
            <a:ext cx="8383325" cy="707886"/>
          </a:xfrm>
          <a:prstGeom prst="rect">
            <a:avLst/>
          </a:prstGeom>
          <a:noFill/>
        </p:spPr>
        <p:txBody>
          <a:bodyPr wrap="square" rtlCol="0">
            <a:spAutoFit/>
          </a:bodyPr>
          <a:lstStyle/>
          <a:p>
            <a:r>
              <a:rPr lang="en-US" sz="2000" dirty="0">
                <a:solidFill>
                  <a:srgbClr val="FF0000"/>
                </a:solidFill>
                <a:latin typeface="Apple Chancery"/>
                <a:cs typeface="Apple Chancery"/>
              </a:rPr>
              <a:t>Flow rate </a:t>
            </a:r>
            <a:r>
              <a:rPr lang="en-US" sz="2000" dirty="0">
                <a:solidFill>
                  <a:srgbClr val="0000FF"/>
                </a:solidFill>
                <a:latin typeface="Times New Roman"/>
                <a:cs typeface="Times New Roman"/>
              </a:rPr>
              <a:t>measures </a:t>
            </a:r>
            <a:r>
              <a:rPr lang="en-US" sz="2000" dirty="0">
                <a:solidFill>
                  <a:srgbClr val="FF0000"/>
                </a:solidFill>
                <a:latin typeface="Times New Roman"/>
                <a:cs typeface="Times New Roman"/>
              </a:rPr>
              <a:t>how much water passes by per unit time</a:t>
            </a:r>
            <a:r>
              <a:rPr lang="en-US" sz="2000" dirty="0">
                <a:latin typeface="Times New Roman"/>
                <a:cs typeface="Times New Roman"/>
              </a:rPr>
              <a:t>.  It HAS to be the same at every point (otherwise, what happened to the water that didn’t make it?)</a:t>
            </a:r>
          </a:p>
        </p:txBody>
      </p:sp>
    </p:spTree>
    <p:extLst>
      <p:ext uri="{BB962C8B-B14F-4D97-AF65-F5344CB8AC3E}">
        <p14:creationId xmlns:p14="http://schemas.microsoft.com/office/powerpoint/2010/main" val="16990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par>
                                <p:cTn id="19" presetID="9"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par>
                                <p:cTn id="44" presetID="9"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dissolv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dissolv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dissolve">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dissolve">
                                      <p:cBhvr>
                                        <p:cTn id="71" dur="500"/>
                                        <p:tgtEl>
                                          <p:spTgt spid="66"/>
                                        </p:tgtEl>
                                      </p:cBhvr>
                                    </p:animEffect>
                                  </p:childTnLst>
                                </p:cTn>
                              </p:par>
                              <p:par>
                                <p:cTn id="72" presetID="9"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dissolve">
                                      <p:cBhvr>
                                        <p:cTn id="74" dur="500"/>
                                        <p:tgtEl>
                                          <p:spTgt spid="67"/>
                                        </p:tgtEl>
                                      </p:cBhvr>
                                    </p:animEffect>
                                  </p:childTnLst>
                                </p:cTn>
                              </p:par>
                              <p:par>
                                <p:cTn id="75" presetID="9"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dissolve">
                                      <p:cBhvr>
                                        <p:cTn id="77" dur="500"/>
                                        <p:tgtEl>
                                          <p:spTgt spid="68"/>
                                        </p:tgtEl>
                                      </p:cBhvr>
                                    </p:animEffect>
                                  </p:childTnLst>
                                </p:cTn>
                              </p:par>
                              <p:par>
                                <p:cTn id="78" presetID="9" presetClass="entr" presetSubtype="0" fill="hold"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dissolve">
                                      <p:cBhvr>
                                        <p:cTn id="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9" grpId="0"/>
      <p:bldP spid="47" grpId="0" animBg="1"/>
      <p:bldP spid="48" grpId="0" animBg="1"/>
      <p:bldP spid="49" grpId="0" animBg="1"/>
      <p:bldP spid="50" grpId="0" animBg="1"/>
      <p:bldP spid="51" grpId="0" animBg="1"/>
      <p:bldP spid="63" grpId="0"/>
      <p:bldP spid="64" grpId="0"/>
      <p:bldP spid="6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 name="TextBox 174"/>
          <p:cNvSpPr txBox="1"/>
          <p:nvPr/>
        </p:nvSpPr>
        <p:spPr>
          <a:xfrm>
            <a:off x="517787" y="2905191"/>
            <a:ext cx="5349613" cy="1015663"/>
          </a:xfrm>
          <a:prstGeom prst="rect">
            <a:avLst/>
          </a:prstGeom>
          <a:noFill/>
        </p:spPr>
        <p:txBody>
          <a:bodyPr wrap="square" rtlCol="0">
            <a:spAutoFit/>
          </a:bodyPr>
          <a:lstStyle/>
          <a:p>
            <a:r>
              <a:rPr lang="en-US" sz="2000" dirty="0">
                <a:solidFill>
                  <a:srgbClr val="FF0000"/>
                </a:solidFill>
                <a:latin typeface="Apple Chancery"/>
                <a:cs typeface="Apple Chancery"/>
              </a:rPr>
              <a:t>--To measure </a:t>
            </a:r>
            <a:r>
              <a:rPr lang="en-US" sz="2000" dirty="0">
                <a:latin typeface="Times New Roman"/>
                <a:cs typeface="Times New Roman"/>
              </a:rPr>
              <a:t>the </a:t>
            </a:r>
            <a:r>
              <a:rPr lang="en-US" sz="2000" i="1" dirty="0">
                <a:solidFill>
                  <a:srgbClr val="0000FF"/>
                </a:solidFill>
                <a:latin typeface="Times New Roman"/>
                <a:cs typeface="Times New Roman"/>
              </a:rPr>
              <a:t>voltage difference </a:t>
            </a:r>
            <a:r>
              <a:rPr lang="en-US" sz="2000" dirty="0">
                <a:latin typeface="Times New Roman"/>
                <a:cs typeface="Times New Roman"/>
              </a:rPr>
              <a:t>across the battery, you need a </a:t>
            </a:r>
            <a:r>
              <a:rPr lang="en-US" sz="2000" dirty="0">
                <a:solidFill>
                  <a:srgbClr val="FF0000"/>
                </a:solidFill>
                <a:latin typeface="Times New Roman"/>
                <a:cs typeface="Times New Roman"/>
              </a:rPr>
              <a:t>voltmeter</a:t>
            </a:r>
            <a:r>
              <a:rPr lang="en-US" sz="2000" dirty="0">
                <a:latin typeface="Times New Roman"/>
                <a:cs typeface="Times New Roman"/>
              </a:rPr>
              <a:t> across the power supply.</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2" name="TextBox 1"/>
          <p:cNvSpPr txBox="1"/>
          <p:nvPr/>
        </p:nvSpPr>
        <p:spPr>
          <a:xfrm>
            <a:off x="215901" y="976561"/>
            <a:ext cx="8685211" cy="523220"/>
          </a:xfrm>
          <a:prstGeom prst="rect">
            <a:avLst/>
          </a:prstGeom>
          <a:noFill/>
        </p:spPr>
        <p:txBody>
          <a:bodyPr wrap="square" rtlCol="0">
            <a:spAutoFit/>
          </a:bodyPr>
          <a:lstStyle/>
          <a:p>
            <a:r>
              <a:rPr lang="en-US" sz="2800" dirty="0">
                <a:solidFill>
                  <a:srgbClr val="FF0000"/>
                </a:solidFill>
                <a:latin typeface="Apple Chancery"/>
                <a:cs typeface="Apple Chancery"/>
              </a:rPr>
              <a:t>Analogously, </a:t>
            </a:r>
            <a:r>
              <a:rPr lang="en-US" sz="2000" dirty="0">
                <a:latin typeface="Times New Roman"/>
                <a:cs typeface="Times New Roman"/>
              </a:rPr>
              <a:t>the lowly electrical circuit:</a:t>
            </a:r>
            <a:endParaRPr lang="en-US" sz="2000" i="1" dirty="0">
              <a:solidFill>
                <a:srgbClr val="0000FF"/>
              </a:solidFill>
              <a:latin typeface="Times New Roman"/>
              <a:cs typeface="Times New Roman"/>
            </a:endParaRP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Simple Electrical Circuit</a:t>
            </a:r>
            <a:endParaRPr lang="en-US" sz="2000" dirty="0">
              <a:latin typeface="Times New Roman"/>
              <a:cs typeface="Times New Roman"/>
            </a:endParaRPr>
          </a:p>
        </p:txBody>
      </p:sp>
      <p:sp>
        <p:nvSpPr>
          <p:cNvPr id="79" name="TextBox 78"/>
          <p:cNvSpPr txBox="1"/>
          <p:nvPr/>
        </p:nvSpPr>
        <p:spPr>
          <a:xfrm>
            <a:off x="517787" y="1558497"/>
            <a:ext cx="5349613" cy="1323439"/>
          </a:xfrm>
          <a:prstGeom prst="rect">
            <a:avLst/>
          </a:prstGeom>
          <a:noFill/>
        </p:spPr>
        <p:txBody>
          <a:bodyPr wrap="square" rtlCol="0">
            <a:spAutoFit/>
          </a:bodyPr>
          <a:lstStyle/>
          <a:p>
            <a:r>
              <a:rPr lang="en-US" sz="2000" dirty="0">
                <a:solidFill>
                  <a:srgbClr val="FF0000"/>
                </a:solidFill>
                <a:latin typeface="Apple Chancery"/>
                <a:cs typeface="Apple Chancery"/>
              </a:rPr>
              <a:t>--A battery </a:t>
            </a:r>
            <a:r>
              <a:rPr lang="en-US" sz="2000" dirty="0">
                <a:latin typeface="Times New Roman"/>
                <a:cs typeface="Times New Roman"/>
              </a:rPr>
              <a:t>provides power by producing a </a:t>
            </a:r>
            <a:r>
              <a:rPr lang="en-US" sz="2000" i="1" dirty="0">
                <a:solidFill>
                  <a:srgbClr val="0000FF"/>
                </a:solidFill>
                <a:latin typeface="Times New Roman"/>
                <a:cs typeface="Times New Roman"/>
              </a:rPr>
              <a:t>voltage difference </a:t>
            </a:r>
            <a:r>
              <a:rPr lang="en-US" sz="2000" dirty="0">
                <a:solidFill>
                  <a:srgbClr val="0000FF"/>
                </a:solidFill>
                <a:latin typeface="Times New Roman"/>
                <a:cs typeface="Times New Roman"/>
              </a:rPr>
              <a:t>across its terminals</a:t>
            </a:r>
            <a:r>
              <a:rPr lang="en-US" sz="2000" dirty="0">
                <a:latin typeface="Times New Roman"/>
                <a:cs typeface="Times New Roman"/>
              </a:rPr>
              <a:t>.  The </a:t>
            </a:r>
            <a:r>
              <a:rPr lang="en-US" sz="2000" dirty="0">
                <a:solidFill>
                  <a:srgbClr val="0000FF"/>
                </a:solidFill>
                <a:latin typeface="Times New Roman"/>
                <a:cs typeface="Times New Roman"/>
              </a:rPr>
              <a:t>voltage difference </a:t>
            </a:r>
            <a:r>
              <a:rPr lang="en-US" sz="2000" dirty="0">
                <a:latin typeface="Times New Roman"/>
                <a:cs typeface="Times New Roman"/>
              </a:rPr>
              <a:t>creates an </a:t>
            </a:r>
            <a:r>
              <a:rPr lang="en-US" sz="2000" dirty="0">
                <a:solidFill>
                  <a:srgbClr val="0000FF"/>
                </a:solidFill>
                <a:latin typeface="Times New Roman"/>
                <a:cs typeface="Times New Roman"/>
              </a:rPr>
              <a:t>electric field </a:t>
            </a:r>
            <a:r>
              <a:rPr lang="en-US" sz="2000" dirty="0">
                <a:latin typeface="Times New Roman"/>
                <a:cs typeface="Times New Roman"/>
              </a:rPr>
              <a:t>through the wires which </a:t>
            </a:r>
            <a:r>
              <a:rPr lang="en-US" sz="2000" dirty="0">
                <a:solidFill>
                  <a:srgbClr val="0000FF"/>
                </a:solidFill>
                <a:latin typeface="Times New Roman"/>
                <a:cs typeface="Times New Roman"/>
              </a:rPr>
              <a:t>motivates charge to move</a:t>
            </a:r>
            <a:r>
              <a:rPr lang="en-US" sz="2000" dirty="0">
                <a:latin typeface="Times New Roman"/>
                <a:cs typeface="Times New Roman"/>
              </a:rPr>
              <a:t>.</a:t>
            </a:r>
          </a:p>
        </p:txBody>
      </p:sp>
      <p:sp>
        <p:nvSpPr>
          <p:cNvPr id="64" name="TextBox 63"/>
          <p:cNvSpPr txBox="1"/>
          <p:nvPr/>
        </p:nvSpPr>
        <p:spPr>
          <a:xfrm>
            <a:off x="874975" y="5133618"/>
            <a:ext cx="8383325" cy="400110"/>
          </a:xfrm>
          <a:prstGeom prst="rect">
            <a:avLst/>
          </a:prstGeom>
          <a:noFill/>
        </p:spPr>
        <p:txBody>
          <a:bodyPr wrap="square" rtlCol="0">
            <a:spAutoFit/>
          </a:bodyPr>
          <a:lstStyle/>
          <a:p>
            <a:r>
              <a:rPr lang="en-US" sz="2000" dirty="0">
                <a:latin typeface="Times New Roman"/>
                <a:cs typeface="Times New Roman"/>
              </a:rPr>
              <a:t>where </a:t>
            </a:r>
            <a:r>
              <a:rPr lang="en-US" sz="2000" i="1" dirty="0">
                <a:solidFill>
                  <a:srgbClr val="FF0000"/>
                </a:solidFill>
                <a:latin typeface="Times New Roman"/>
                <a:cs typeface="Times New Roman"/>
              </a:rPr>
              <a:t>coulombs/second </a:t>
            </a:r>
            <a:r>
              <a:rPr lang="en-US" sz="2000" dirty="0">
                <a:latin typeface="Times New Roman"/>
                <a:cs typeface="Times New Roman"/>
              </a:rPr>
              <a:t>is given a special name, the </a:t>
            </a:r>
            <a:r>
              <a:rPr lang="en-US" sz="2000" i="1" dirty="0">
                <a:solidFill>
                  <a:srgbClr val="FF0000"/>
                </a:solidFill>
                <a:latin typeface="Times New Roman"/>
                <a:cs typeface="Times New Roman"/>
              </a:rPr>
              <a:t>ampere</a:t>
            </a:r>
            <a:r>
              <a:rPr lang="en-US" sz="2000" dirty="0">
                <a:solidFill>
                  <a:srgbClr val="FF0000"/>
                </a:solidFill>
                <a:latin typeface="Times New Roman"/>
                <a:cs typeface="Times New Roman"/>
              </a:rPr>
              <a:t> </a:t>
            </a:r>
            <a:r>
              <a:rPr lang="en-US" sz="2000" dirty="0">
                <a:latin typeface="Times New Roman"/>
                <a:cs typeface="Times New Roman"/>
              </a:rPr>
              <a:t>(or </a:t>
            </a:r>
            <a:r>
              <a:rPr lang="en-US" sz="2000" i="1" dirty="0">
                <a:solidFill>
                  <a:srgbClr val="0000FF"/>
                </a:solidFill>
                <a:latin typeface="Times New Roman"/>
                <a:cs typeface="Times New Roman"/>
              </a:rPr>
              <a:t>amp</a:t>
            </a:r>
            <a:r>
              <a:rPr lang="en-US" sz="2000" dirty="0">
                <a:latin typeface="Times New Roman"/>
                <a:cs typeface="Times New Roman"/>
              </a:rPr>
              <a:t>).</a:t>
            </a:r>
          </a:p>
        </p:txBody>
      </p:sp>
      <p:sp>
        <p:nvSpPr>
          <p:cNvPr id="117" name="TextBox 116"/>
          <p:cNvSpPr txBox="1"/>
          <p:nvPr/>
        </p:nvSpPr>
        <p:spPr>
          <a:xfrm>
            <a:off x="517788" y="3957797"/>
            <a:ext cx="6070338" cy="707886"/>
          </a:xfrm>
          <a:prstGeom prst="rect">
            <a:avLst/>
          </a:prstGeom>
          <a:noFill/>
        </p:spPr>
        <p:txBody>
          <a:bodyPr wrap="square" rtlCol="0">
            <a:spAutoFit/>
          </a:bodyPr>
          <a:lstStyle/>
          <a:p>
            <a:r>
              <a:rPr lang="en-US" sz="2000" dirty="0">
                <a:solidFill>
                  <a:srgbClr val="FF0000"/>
                </a:solidFill>
                <a:latin typeface="Apple Chancery"/>
                <a:cs typeface="Apple Chancery"/>
              </a:rPr>
              <a:t>--Current </a:t>
            </a:r>
            <a:r>
              <a:rPr lang="en-US" sz="2000" dirty="0">
                <a:latin typeface="Times New Roman"/>
                <a:cs typeface="Times New Roman"/>
              </a:rPr>
              <a:t>is defined as </a:t>
            </a:r>
            <a:r>
              <a:rPr lang="en-US" sz="2000" dirty="0">
                <a:solidFill>
                  <a:srgbClr val="0000FF"/>
                </a:solidFill>
                <a:latin typeface="Times New Roman"/>
                <a:cs typeface="Times New Roman"/>
              </a:rPr>
              <a:t>the</a:t>
            </a:r>
            <a:r>
              <a:rPr lang="en-US" sz="2000" dirty="0">
                <a:latin typeface="Times New Roman"/>
                <a:cs typeface="Times New Roman"/>
              </a:rPr>
              <a:t> </a:t>
            </a:r>
            <a:r>
              <a:rPr lang="en-US" sz="2000" dirty="0">
                <a:solidFill>
                  <a:srgbClr val="0000FF"/>
                </a:solidFill>
                <a:latin typeface="Times New Roman"/>
                <a:cs typeface="Times New Roman"/>
              </a:rPr>
              <a:t>amount of charge that passes by a point </a:t>
            </a:r>
            <a:r>
              <a:rPr lang="en-US" sz="2000" i="1" dirty="0">
                <a:solidFill>
                  <a:srgbClr val="0000FF"/>
                </a:solidFill>
                <a:latin typeface="Times New Roman"/>
                <a:cs typeface="Times New Roman"/>
              </a:rPr>
              <a:t>per unit time</a:t>
            </a:r>
            <a:r>
              <a:rPr lang="en-US" sz="2000" dirty="0">
                <a:latin typeface="Times New Roman"/>
                <a:cs typeface="Times New Roman"/>
              </a:rPr>
              <a:t>.  Mathematically, this is:</a:t>
            </a:r>
          </a:p>
        </p:txBody>
      </p:sp>
      <p:graphicFrame>
        <p:nvGraphicFramePr>
          <p:cNvPr id="118" name="Object 117"/>
          <p:cNvGraphicFramePr>
            <a:graphicFrameLocks noChangeAspect="1"/>
          </p:cNvGraphicFramePr>
          <p:nvPr>
            <p:extLst>
              <p:ext uri="{D42A27DB-BD31-4B8C-83A1-F6EECF244321}">
                <p14:modId xmlns:p14="http://schemas.microsoft.com/office/powerpoint/2010/main" val="4082204736"/>
              </p:ext>
            </p:extLst>
          </p:nvPr>
        </p:nvGraphicFramePr>
        <p:xfrm>
          <a:off x="5846060" y="4432320"/>
          <a:ext cx="2151063" cy="720725"/>
        </p:xfrm>
        <a:graphic>
          <a:graphicData uri="http://schemas.openxmlformats.org/presentationml/2006/ole">
            <mc:AlternateContent xmlns:mc="http://schemas.openxmlformats.org/markup-compatibility/2006">
              <mc:Choice xmlns:v="urn:schemas-microsoft-com:vml" Requires="v">
                <p:oleObj spid="_x0000_s1236" name="Equation" r:id="rId4" imgW="1282700" imgH="431800" progId="Equation.DSMT4">
                  <p:embed/>
                </p:oleObj>
              </mc:Choice>
              <mc:Fallback>
                <p:oleObj name="Equation" r:id="rId4" imgW="1282700" imgH="431800" progId="Equation.DSMT4">
                  <p:embed/>
                  <p:pic>
                    <p:nvPicPr>
                      <p:cNvPr id="0" name=""/>
                      <p:cNvPicPr/>
                      <p:nvPr/>
                    </p:nvPicPr>
                    <p:blipFill>
                      <a:blip r:embed="rId5"/>
                      <a:stretch>
                        <a:fillRect/>
                      </a:stretch>
                    </p:blipFill>
                    <p:spPr>
                      <a:xfrm>
                        <a:off x="5846060" y="4432320"/>
                        <a:ext cx="2151063" cy="720725"/>
                      </a:xfrm>
                      <a:prstGeom prst="rect">
                        <a:avLst/>
                      </a:prstGeom>
                    </p:spPr>
                  </p:pic>
                </p:oleObj>
              </mc:Fallback>
            </mc:AlternateContent>
          </a:graphicData>
        </a:graphic>
      </p:graphicFrame>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14805528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1237" name="Equation" r:id="rId6" imgW="254000" imgH="165100" progId="Equation.DSMT4">
                  <p:embed/>
                </p:oleObj>
              </mc:Choice>
              <mc:Fallback>
                <p:oleObj name="Equation" r:id="rId6" imgW="254000" imgH="165100" progId="Equation.DSMT4">
                  <p:embed/>
                  <p:pic>
                    <p:nvPicPr>
                      <p:cNvPr id="0" name=""/>
                      <p:cNvPicPr>
                        <a:picLocks noChangeAspect="1" noChangeArrowheads="1"/>
                      </p:cNvPicPr>
                      <p:nvPr/>
                    </p:nvPicPr>
                    <p:blipFill>
                      <a:blip r:embed="rId7"/>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288501572"/>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1238" name="Equation" r:id="rId8" imgW="165100" imgH="152400" progId="Equation.DSMT4">
                    <p:embed/>
                  </p:oleObj>
                </mc:Choice>
                <mc:Fallback>
                  <p:oleObj name="Equation" r:id="rId8" imgW="165100" imgH="152400" progId="Equation.DSMT4">
                    <p:embed/>
                    <p:pic>
                      <p:nvPicPr>
                        <p:cNvPr id="0" name=""/>
                        <p:cNvPicPr/>
                        <p:nvPr/>
                      </p:nvPicPr>
                      <p:blipFill>
                        <a:blip r:embed="rId9"/>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673751405"/>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1239"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sp>
        <p:nvSpPr>
          <p:cNvPr id="176" name="TextBox 175"/>
          <p:cNvSpPr txBox="1"/>
          <p:nvPr/>
        </p:nvSpPr>
        <p:spPr>
          <a:xfrm>
            <a:off x="517787" y="5599902"/>
            <a:ext cx="8520848" cy="400110"/>
          </a:xfrm>
          <a:prstGeom prst="rect">
            <a:avLst/>
          </a:prstGeom>
          <a:noFill/>
        </p:spPr>
        <p:txBody>
          <a:bodyPr wrap="square" rtlCol="0">
            <a:spAutoFit/>
          </a:bodyPr>
          <a:lstStyle/>
          <a:p>
            <a:r>
              <a:rPr lang="en-US" sz="2000" dirty="0">
                <a:solidFill>
                  <a:srgbClr val="FF0000"/>
                </a:solidFill>
                <a:latin typeface="Apple Chancery"/>
                <a:cs typeface="Apple Chancery"/>
              </a:rPr>
              <a:t>--Current is measured </a:t>
            </a:r>
            <a:r>
              <a:rPr lang="en-US" sz="2000" dirty="0">
                <a:latin typeface="Times New Roman"/>
                <a:cs typeface="Times New Roman"/>
              </a:rPr>
              <a:t>with an </a:t>
            </a:r>
            <a:r>
              <a:rPr lang="en-US" sz="2000" i="1" dirty="0">
                <a:solidFill>
                  <a:srgbClr val="0000FF"/>
                </a:solidFill>
                <a:latin typeface="Times New Roman"/>
                <a:cs typeface="Times New Roman"/>
              </a:rPr>
              <a:t>ammeter</a:t>
            </a:r>
            <a:r>
              <a:rPr lang="en-US" sz="2000" dirty="0">
                <a:latin typeface="Times New Roman"/>
                <a:cs typeface="Times New Roman"/>
              </a:rPr>
              <a:t> placed directly into the circuit.</a:t>
            </a:r>
          </a:p>
        </p:txBody>
      </p:sp>
    </p:spTree>
    <p:extLst>
      <p:ext uri="{BB962C8B-B14F-4D97-AF65-F5344CB8AC3E}">
        <p14:creationId xmlns:p14="http://schemas.microsoft.com/office/powerpoint/2010/main" val="2919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dissolve">
                                      <p:cBhvr>
                                        <p:cTn id="10" dur="500"/>
                                        <p:tgtEl>
                                          <p:spTgt spid="159"/>
                                        </p:tgtEl>
                                      </p:cBhvr>
                                    </p:animEffect>
                                  </p:childTnLst>
                                </p:cTn>
                              </p:par>
                              <p:par>
                                <p:cTn id="11" presetID="9"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dissolve">
                                      <p:cBhvr>
                                        <p:cTn id="13" dur="500"/>
                                        <p:tgtEl>
                                          <p:spTgt spid="160"/>
                                        </p:tgtEl>
                                      </p:cBhvr>
                                    </p:animEffect>
                                  </p:childTnLst>
                                </p:cTn>
                              </p:par>
                              <p:par>
                                <p:cTn id="14" presetID="9" presetClass="entr" presetSubtype="0" fill="hold"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dissolve">
                                      <p:cBhvr>
                                        <p:cTn id="16" dur="500"/>
                                        <p:tgtEl>
                                          <p:spTgt spid="13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dissolve">
                                      <p:cBhvr>
                                        <p:cTn id="21" dur="500"/>
                                        <p:tgtEl>
                                          <p:spTgt spid="1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dissolve">
                                      <p:cBhvr>
                                        <p:cTn id="24" dur="500"/>
                                        <p:tgtEl>
                                          <p:spTgt spid="1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dissolve">
                                      <p:cBhvr>
                                        <p:cTn id="27" dur="500"/>
                                        <p:tgtEl>
                                          <p:spTgt spid="13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dissolve">
                                      <p:cBhvr>
                                        <p:cTn id="30" dur="500"/>
                                        <p:tgtEl>
                                          <p:spTgt spid="165"/>
                                        </p:tgtEl>
                                      </p:cBhvr>
                                    </p:animEffect>
                                  </p:childTnLst>
                                </p:cTn>
                              </p:par>
                              <p:par>
                                <p:cTn id="31" presetID="9" presetClass="entr" presetSubtype="0" fill="hold" nodeType="with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dissolve">
                                      <p:cBhvr>
                                        <p:cTn id="33" dur="500"/>
                                        <p:tgtEl>
                                          <p:spTgt spid="16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dissolve">
                                      <p:cBhvr>
                                        <p:cTn id="38" dur="500"/>
                                        <p:tgtEl>
                                          <p:spTgt spid="117"/>
                                        </p:tgtEl>
                                      </p:cBhvr>
                                    </p:animEffect>
                                  </p:childTnLst>
                                </p:cTn>
                              </p:par>
                              <p:par>
                                <p:cTn id="39" presetID="9" presetClass="entr" presetSubtype="0"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dissolve">
                                      <p:cBhvr>
                                        <p:cTn id="41" dur="500"/>
                                        <p:tgtEl>
                                          <p:spTgt spid="1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6"/>
                                        </p:tgtEl>
                                        <p:attrNameLst>
                                          <p:attrName>style.visibility</p:attrName>
                                        </p:attrNameLst>
                                      </p:cBhvr>
                                      <p:to>
                                        <p:strVal val="visible"/>
                                      </p:to>
                                    </p:set>
                                    <p:animEffect transition="in" filter="dissolve">
                                      <p:cBhvr>
                                        <p:cTn id="49" dur="500"/>
                                        <p:tgtEl>
                                          <p:spTgt spid="176"/>
                                        </p:tgtEl>
                                      </p:cBhvr>
                                    </p:animEffect>
                                  </p:childTnLst>
                                </p:cTn>
                              </p:par>
                              <p:par>
                                <p:cTn id="50" presetID="9"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dissolve">
                                      <p:cBhvr>
                                        <p:cTn id="5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79" grpId="0"/>
      <p:bldP spid="64" grpId="0"/>
      <p:bldP spid="117" grpId="1"/>
      <p:bldP spid="137" grpId="0" animBg="1"/>
      <p:bldP spid="165" grpId="0" animBg="1"/>
      <p:bldP spid="166" grpId="0" animBg="1"/>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759541758"/>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0712"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788073146"/>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0713"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301741125"/>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0714"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180140972"/>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0715"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844559643"/>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0716"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47" name="TextBox 46"/>
          <p:cNvSpPr txBox="1"/>
          <p:nvPr/>
        </p:nvSpPr>
        <p:spPr>
          <a:xfrm>
            <a:off x="517787" y="755650"/>
            <a:ext cx="5514714" cy="2246769"/>
          </a:xfrm>
          <a:prstGeom prst="rect">
            <a:avLst/>
          </a:prstGeom>
          <a:noFill/>
        </p:spPr>
        <p:txBody>
          <a:bodyPr wrap="square" rtlCol="0">
            <a:spAutoFit/>
          </a:bodyPr>
          <a:lstStyle/>
          <a:p>
            <a:r>
              <a:rPr lang="en-US" sz="2000" dirty="0">
                <a:solidFill>
                  <a:srgbClr val="FF0000"/>
                </a:solidFill>
                <a:latin typeface="Apple Chancery"/>
                <a:cs typeface="Apple Chancery"/>
              </a:rPr>
              <a:t>--Oddly</a:t>
            </a:r>
            <a:r>
              <a:rPr lang="en-US" sz="2000" dirty="0">
                <a:latin typeface="Times New Roman"/>
                <a:cs typeface="Times New Roman"/>
              </a:rPr>
              <a:t>, when analyzing circuits, current is defined as the motion of </a:t>
            </a:r>
            <a:r>
              <a:rPr lang="en-US" sz="2000" dirty="0">
                <a:solidFill>
                  <a:srgbClr val="0000FF"/>
                </a:solidFill>
                <a:latin typeface="Times New Roman"/>
                <a:cs typeface="Times New Roman"/>
              </a:rPr>
              <a:t>POSITIVE CHARGE CARRIERS.  </a:t>
            </a:r>
            <a:r>
              <a:rPr lang="en-US" sz="2000" dirty="0">
                <a:latin typeface="Times New Roman"/>
                <a:cs typeface="Times New Roman"/>
              </a:rPr>
              <a:t>That means that “current” (called </a:t>
            </a:r>
            <a:r>
              <a:rPr lang="en-US" sz="2000" i="1" dirty="0">
                <a:solidFill>
                  <a:srgbClr val="FF0000"/>
                </a:solidFill>
                <a:latin typeface="Times New Roman"/>
                <a:cs typeface="Times New Roman"/>
              </a:rPr>
              <a:t>conventional current </a:t>
            </a:r>
            <a:r>
              <a:rPr lang="en-US" sz="2000" dirty="0">
                <a:latin typeface="Times New Roman"/>
                <a:cs typeface="Times New Roman"/>
              </a:rPr>
              <a:t>to separate it from what is called </a:t>
            </a:r>
            <a:r>
              <a:rPr lang="en-US" sz="2000" i="1" dirty="0">
                <a:solidFill>
                  <a:srgbClr val="0000FF"/>
                </a:solidFill>
                <a:latin typeface="Times New Roman"/>
                <a:cs typeface="Times New Roman"/>
              </a:rPr>
              <a:t>electron current</a:t>
            </a:r>
            <a:r>
              <a:rPr lang="en-US" sz="2000" i="1" dirty="0">
                <a:latin typeface="Times New Roman"/>
                <a:cs typeface="Times New Roman"/>
              </a:rPr>
              <a:t>, </a:t>
            </a:r>
            <a:r>
              <a:rPr lang="en-US" sz="2000" dirty="0">
                <a:latin typeface="Times New Roman"/>
                <a:cs typeface="Times New Roman"/>
              </a:rPr>
              <a:t>which highlights what’s </a:t>
            </a:r>
            <a:r>
              <a:rPr lang="en-US" sz="2000" i="1" dirty="0">
                <a:latin typeface="Times New Roman"/>
                <a:cs typeface="Times New Roman"/>
              </a:rPr>
              <a:t>actually </a:t>
            </a:r>
            <a:r>
              <a:rPr lang="en-US" sz="2000" dirty="0">
                <a:latin typeface="Times New Roman"/>
                <a:cs typeface="Times New Roman"/>
              </a:rPr>
              <a:t>happening with electron flow in a circuit), flows </a:t>
            </a:r>
            <a:r>
              <a:rPr lang="en-US" sz="2000" dirty="0">
                <a:solidFill>
                  <a:srgbClr val="0000FF"/>
                </a:solidFill>
                <a:latin typeface="Times New Roman"/>
                <a:cs typeface="Times New Roman"/>
              </a:rPr>
              <a:t>from higher to lower voltage</a:t>
            </a:r>
            <a:r>
              <a:rPr lang="en-US" sz="2000" dirty="0">
                <a:latin typeface="Times New Roman"/>
                <a:cs typeface="Times New Roman"/>
              </a:rPr>
              <a:t>.  Weird, but that’s the convention.  </a:t>
            </a:r>
          </a:p>
        </p:txBody>
      </p:sp>
      <p:sp>
        <p:nvSpPr>
          <p:cNvPr id="48" name="TextBox 47"/>
          <p:cNvSpPr txBox="1"/>
          <p:nvPr/>
        </p:nvSpPr>
        <p:spPr>
          <a:xfrm>
            <a:off x="517787" y="3282007"/>
            <a:ext cx="5912178" cy="400110"/>
          </a:xfrm>
          <a:prstGeom prst="rect">
            <a:avLst/>
          </a:prstGeom>
          <a:noFill/>
        </p:spPr>
        <p:txBody>
          <a:bodyPr wrap="square" rtlCol="0">
            <a:spAutoFit/>
          </a:bodyPr>
          <a:lstStyle/>
          <a:p>
            <a:r>
              <a:rPr lang="en-US" sz="2000" dirty="0">
                <a:solidFill>
                  <a:srgbClr val="FF0000"/>
                </a:solidFill>
                <a:latin typeface="Apple Chancery"/>
                <a:cs typeface="Apple Chancery"/>
              </a:rPr>
              <a:t>--A resistor </a:t>
            </a:r>
            <a:r>
              <a:rPr lang="en-US" sz="2000" dirty="0">
                <a:latin typeface="Times New Roman"/>
                <a:cs typeface="Times New Roman"/>
              </a:rPr>
              <a:t>is a circuit element that does two things:</a:t>
            </a:r>
          </a:p>
        </p:txBody>
      </p:sp>
      <p:sp>
        <p:nvSpPr>
          <p:cNvPr id="51" name="TextBox 50"/>
          <p:cNvSpPr txBox="1"/>
          <p:nvPr/>
        </p:nvSpPr>
        <p:spPr>
          <a:xfrm>
            <a:off x="848985" y="3743164"/>
            <a:ext cx="5710244" cy="1015663"/>
          </a:xfrm>
          <a:prstGeom prst="rect">
            <a:avLst/>
          </a:prstGeom>
          <a:noFill/>
        </p:spPr>
        <p:txBody>
          <a:bodyPr wrap="square" rtlCol="0">
            <a:spAutoFit/>
          </a:bodyPr>
          <a:lstStyle/>
          <a:p>
            <a:r>
              <a:rPr lang="en-US" sz="2000" dirty="0">
                <a:solidFill>
                  <a:srgbClr val="FF0000"/>
                </a:solidFill>
                <a:latin typeface="Apple Chancery"/>
                <a:cs typeface="Apple Chancery"/>
              </a:rPr>
              <a:t>a.) Resistors limit </a:t>
            </a:r>
            <a:r>
              <a:rPr lang="en-US" sz="2000" dirty="0">
                <a:latin typeface="Times New Roman"/>
                <a:cs typeface="Times New Roman"/>
              </a:rPr>
              <a:t>the current in the sense that a large resistance means relatively small current, and a small resistance means relatively big current.</a:t>
            </a:r>
          </a:p>
        </p:txBody>
      </p:sp>
      <p:sp>
        <p:nvSpPr>
          <p:cNvPr id="52" name="TextBox 51"/>
          <p:cNvSpPr txBox="1"/>
          <p:nvPr/>
        </p:nvSpPr>
        <p:spPr>
          <a:xfrm>
            <a:off x="848984" y="4758827"/>
            <a:ext cx="8052127" cy="707886"/>
          </a:xfrm>
          <a:prstGeom prst="rect">
            <a:avLst/>
          </a:prstGeom>
          <a:noFill/>
        </p:spPr>
        <p:txBody>
          <a:bodyPr wrap="square" rtlCol="0">
            <a:spAutoFit/>
          </a:bodyPr>
          <a:lstStyle/>
          <a:p>
            <a:r>
              <a:rPr lang="en-US" sz="2000" dirty="0">
                <a:solidFill>
                  <a:srgbClr val="FF0000"/>
                </a:solidFill>
                <a:latin typeface="Apple Chancery"/>
                <a:cs typeface="Apple Chancery"/>
              </a:rPr>
              <a:t>b.) Resistors dissipate </a:t>
            </a:r>
            <a:r>
              <a:rPr lang="en-US" sz="2000" dirty="0">
                <a:latin typeface="Times New Roman"/>
                <a:cs typeface="Times New Roman"/>
              </a:rPr>
              <a:t>energy in the sense that they convert electrical energy into other forms of energy (heat, light, etc.).</a:t>
            </a:r>
          </a:p>
        </p:txBody>
      </p:sp>
      <p:sp>
        <p:nvSpPr>
          <p:cNvPr id="54" name="TextBox 53"/>
          <p:cNvSpPr txBox="1"/>
          <p:nvPr/>
        </p:nvSpPr>
        <p:spPr>
          <a:xfrm>
            <a:off x="517787" y="5599902"/>
            <a:ext cx="8383324" cy="707886"/>
          </a:xfrm>
          <a:prstGeom prst="rect">
            <a:avLst/>
          </a:prstGeom>
          <a:noFill/>
        </p:spPr>
        <p:txBody>
          <a:bodyPr wrap="square" rtlCol="0">
            <a:spAutoFit/>
          </a:bodyPr>
          <a:lstStyle/>
          <a:p>
            <a:r>
              <a:rPr lang="en-US" sz="2000" dirty="0">
                <a:solidFill>
                  <a:srgbClr val="FF0000"/>
                </a:solidFill>
                <a:latin typeface="Apple Chancery"/>
                <a:cs typeface="Apple Chancery"/>
              </a:rPr>
              <a:t>Note: Because current </a:t>
            </a:r>
            <a:r>
              <a:rPr lang="en-US" sz="2000" dirty="0">
                <a:latin typeface="Times New Roman"/>
                <a:cs typeface="Times New Roman"/>
              </a:rPr>
              <a:t>is a measure stuff (charge) passing by per unit time, the current entering a resistor must equal the current exiting a resistor.  Just </a:t>
            </a:r>
            <a:r>
              <a:rPr lang="en-US" sz="2000" dirty="0" err="1">
                <a:latin typeface="Times New Roman"/>
                <a:cs typeface="Times New Roman"/>
              </a:rPr>
              <a:t>sayin</a:t>
            </a:r>
            <a:r>
              <a:rPr lang="en-US" sz="2000" dirty="0">
                <a:latin typeface="Times New Roman"/>
                <a:cs typeface="Times New Roman"/>
              </a:rPr>
              <a:t> ...</a:t>
            </a:r>
          </a:p>
        </p:txBody>
      </p:sp>
    </p:spTree>
    <p:extLst>
      <p:ext uri="{BB962C8B-B14F-4D97-AF65-F5344CB8AC3E}">
        <p14:creationId xmlns:p14="http://schemas.microsoft.com/office/powerpoint/2010/main" val="42236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par>
                                <p:cTn id="8" presetID="9"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dissolv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dissolve">
                                      <p:cBhvr>
                                        <p:cTn id="18" dur="5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dissolv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Ohm’s Law</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6544952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1971"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399604290"/>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1972"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531573743"/>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1973"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403455134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1974"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1036745105"/>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1975"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24" name="Left Brace 23"/>
          <p:cNvSpPr/>
          <p:nvPr/>
        </p:nvSpPr>
        <p:spPr>
          <a:xfrm rot="5400000">
            <a:off x="7441415" y="312786"/>
            <a:ext cx="335848" cy="1385486"/>
          </a:xfrm>
          <a:prstGeom prst="leftBrac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4" name="Object 173"/>
          <p:cNvGraphicFramePr>
            <a:graphicFrameLocks noChangeAspect="1"/>
          </p:cNvGraphicFramePr>
          <p:nvPr>
            <p:extLst>
              <p:ext uri="{D42A27DB-BD31-4B8C-83A1-F6EECF244321}">
                <p14:modId xmlns:p14="http://schemas.microsoft.com/office/powerpoint/2010/main" val="429741966"/>
              </p:ext>
            </p:extLst>
          </p:nvPr>
        </p:nvGraphicFramePr>
        <p:xfrm>
          <a:off x="7051675" y="488950"/>
          <a:ext cx="1042988" cy="339725"/>
        </p:xfrm>
        <a:graphic>
          <a:graphicData uri="http://schemas.openxmlformats.org/presentationml/2006/ole">
            <mc:AlternateContent xmlns:mc="http://schemas.openxmlformats.org/markup-compatibility/2006">
              <mc:Choice xmlns:v="urn:schemas-microsoft-com:vml" Requires="v">
                <p:oleObj spid="_x0000_s2411976" name="Equation" r:id="rId14" imgW="622300" imgH="203200" progId="Equation.DSMT4">
                  <p:embed/>
                </p:oleObj>
              </mc:Choice>
              <mc:Fallback>
                <p:oleObj name="Equation" r:id="rId14" imgW="622300" imgH="203200" progId="Equation.DSMT4">
                  <p:embed/>
                  <p:pic>
                    <p:nvPicPr>
                      <p:cNvPr id="0" name=""/>
                      <p:cNvPicPr/>
                      <p:nvPr/>
                    </p:nvPicPr>
                    <p:blipFill>
                      <a:blip r:embed="rId15"/>
                      <a:stretch>
                        <a:fillRect/>
                      </a:stretch>
                    </p:blipFill>
                    <p:spPr>
                      <a:xfrm>
                        <a:off x="7051675" y="488950"/>
                        <a:ext cx="1042988" cy="339725"/>
                      </a:xfrm>
                      <a:prstGeom prst="rect">
                        <a:avLst/>
                      </a:prstGeom>
                    </p:spPr>
                  </p:pic>
                </p:oleObj>
              </mc:Fallback>
            </mc:AlternateContent>
          </a:graphicData>
        </a:graphic>
      </p:graphicFrame>
      <p:sp>
        <p:nvSpPr>
          <p:cNvPr id="47" name="TextBox 46"/>
          <p:cNvSpPr txBox="1"/>
          <p:nvPr/>
        </p:nvSpPr>
        <p:spPr>
          <a:xfrm>
            <a:off x="517785" y="982953"/>
            <a:ext cx="5758419" cy="1015663"/>
          </a:xfrm>
          <a:prstGeom prst="rect">
            <a:avLst/>
          </a:prstGeom>
          <a:noFill/>
        </p:spPr>
        <p:txBody>
          <a:bodyPr wrap="square" rtlCol="0">
            <a:spAutoFit/>
          </a:bodyPr>
          <a:lstStyle/>
          <a:p>
            <a:r>
              <a:rPr lang="en-US" sz="2000" dirty="0">
                <a:solidFill>
                  <a:srgbClr val="FF0000"/>
                </a:solidFill>
                <a:latin typeface="Apple Chancery"/>
                <a:cs typeface="Apple Chancery"/>
              </a:rPr>
              <a:t>--It has been observed</a:t>
            </a:r>
            <a:r>
              <a:rPr lang="en-US" sz="2000" dirty="0">
                <a:latin typeface="Times New Roman"/>
                <a:cs typeface="Times New Roman"/>
              </a:rPr>
              <a:t> that the </a:t>
            </a:r>
            <a:r>
              <a:rPr lang="en-US" sz="2000" i="1" dirty="0">
                <a:solidFill>
                  <a:srgbClr val="0000FF"/>
                </a:solidFill>
                <a:latin typeface="Times New Roman"/>
                <a:cs typeface="Times New Roman"/>
              </a:rPr>
              <a:t>voltage across a resistor </a:t>
            </a:r>
            <a:r>
              <a:rPr lang="en-US" sz="2000" dirty="0">
                <a:latin typeface="Times New Roman"/>
                <a:cs typeface="Times New Roman"/>
              </a:rPr>
              <a:t>is </a:t>
            </a:r>
            <a:r>
              <a:rPr lang="en-US" sz="2000" dirty="0">
                <a:solidFill>
                  <a:srgbClr val="008000"/>
                </a:solidFill>
                <a:latin typeface="Times New Roman"/>
                <a:cs typeface="Times New Roman"/>
              </a:rPr>
              <a:t>proportional to </a:t>
            </a:r>
            <a:r>
              <a:rPr lang="en-US" sz="2000" dirty="0">
                <a:latin typeface="Times New Roman"/>
                <a:cs typeface="Times New Roman"/>
              </a:rPr>
              <a:t>the </a:t>
            </a:r>
            <a:r>
              <a:rPr lang="en-US" sz="2000" dirty="0">
                <a:solidFill>
                  <a:srgbClr val="0000FF"/>
                </a:solidFill>
                <a:latin typeface="Times New Roman"/>
                <a:cs typeface="Times New Roman"/>
              </a:rPr>
              <a:t>current through the resistor</a:t>
            </a:r>
            <a:r>
              <a:rPr lang="en-US" sz="2000" dirty="0">
                <a:latin typeface="Times New Roman"/>
                <a:cs typeface="Times New Roman"/>
              </a:rPr>
              <a:t>, or:</a:t>
            </a:r>
          </a:p>
        </p:txBody>
      </p:sp>
      <p:graphicFrame>
        <p:nvGraphicFramePr>
          <p:cNvPr id="46" name="Object 45"/>
          <p:cNvGraphicFramePr>
            <a:graphicFrameLocks noChangeAspect="1"/>
          </p:cNvGraphicFramePr>
          <p:nvPr>
            <p:extLst>
              <p:ext uri="{D42A27DB-BD31-4B8C-83A1-F6EECF244321}">
                <p14:modId xmlns:p14="http://schemas.microsoft.com/office/powerpoint/2010/main" val="187085081"/>
              </p:ext>
            </p:extLst>
          </p:nvPr>
        </p:nvGraphicFramePr>
        <p:xfrm>
          <a:off x="2228850" y="1979613"/>
          <a:ext cx="1724025" cy="339725"/>
        </p:xfrm>
        <a:graphic>
          <a:graphicData uri="http://schemas.openxmlformats.org/presentationml/2006/ole">
            <mc:AlternateContent xmlns:mc="http://schemas.openxmlformats.org/markup-compatibility/2006">
              <mc:Choice xmlns:v="urn:schemas-microsoft-com:vml" Requires="v">
                <p:oleObj spid="_x0000_s2411977" name="Equation" r:id="rId16" imgW="1028700" imgH="203200" progId="Equation.DSMT4">
                  <p:embed/>
                </p:oleObj>
              </mc:Choice>
              <mc:Fallback>
                <p:oleObj name="Equation" r:id="rId16" imgW="1028700" imgH="203200" progId="Equation.DSMT4">
                  <p:embed/>
                  <p:pic>
                    <p:nvPicPr>
                      <p:cNvPr id="0" name=""/>
                      <p:cNvPicPr/>
                      <p:nvPr/>
                    </p:nvPicPr>
                    <p:blipFill>
                      <a:blip r:embed="rId17"/>
                      <a:stretch>
                        <a:fillRect/>
                      </a:stretch>
                    </p:blipFill>
                    <p:spPr>
                      <a:xfrm>
                        <a:off x="2228850" y="1979613"/>
                        <a:ext cx="1724025" cy="339725"/>
                      </a:xfrm>
                      <a:prstGeom prst="rect">
                        <a:avLst/>
                      </a:prstGeom>
                    </p:spPr>
                  </p:pic>
                </p:oleObj>
              </mc:Fallback>
            </mc:AlternateContent>
          </a:graphicData>
        </a:graphic>
      </p:graphicFrame>
      <p:sp>
        <p:nvSpPr>
          <p:cNvPr id="49" name="TextBox 48"/>
          <p:cNvSpPr txBox="1"/>
          <p:nvPr/>
        </p:nvSpPr>
        <p:spPr>
          <a:xfrm>
            <a:off x="517787" y="2412699"/>
            <a:ext cx="5758418"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that makes that relationship into an equality is called the </a:t>
            </a:r>
            <a:r>
              <a:rPr lang="en-US" sz="2000" i="1" dirty="0">
                <a:latin typeface="Times New Roman"/>
                <a:cs typeface="Times New Roman"/>
              </a:rPr>
              <a:t>resistance R </a:t>
            </a:r>
            <a:r>
              <a:rPr lang="en-US" sz="2000" dirty="0">
                <a:latin typeface="Times New Roman"/>
                <a:cs typeface="Times New Roman"/>
              </a:rPr>
              <a:t>of the resistor, and the relationship becomes:</a:t>
            </a:r>
          </a:p>
        </p:txBody>
      </p:sp>
      <p:graphicFrame>
        <p:nvGraphicFramePr>
          <p:cNvPr id="50" name="Object 49"/>
          <p:cNvGraphicFramePr>
            <a:graphicFrameLocks noChangeAspect="1"/>
          </p:cNvGraphicFramePr>
          <p:nvPr>
            <p:extLst>
              <p:ext uri="{D42A27DB-BD31-4B8C-83A1-F6EECF244321}">
                <p14:modId xmlns:p14="http://schemas.microsoft.com/office/powerpoint/2010/main" val="438140530"/>
              </p:ext>
            </p:extLst>
          </p:nvPr>
        </p:nvGraphicFramePr>
        <p:xfrm>
          <a:off x="2863850" y="3571875"/>
          <a:ext cx="935038" cy="339725"/>
        </p:xfrm>
        <a:graphic>
          <a:graphicData uri="http://schemas.openxmlformats.org/presentationml/2006/ole">
            <mc:AlternateContent xmlns:mc="http://schemas.openxmlformats.org/markup-compatibility/2006">
              <mc:Choice xmlns:v="urn:schemas-microsoft-com:vml" Requires="v">
                <p:oleObj spid="_x0000_s2411978" name="Equation" r:id="rId18" imgW="558800" imgH="203200" progId="Equation.DSMT4">
                  <p:embed/>
                </p:oleObj>
              </mc:Choice>
              <mc:Fallback>
                <p:oleObj name="Equation" r:id="rId18" imgW="558800" imgH="203200" progId="Equation.DSMT4">
                  <p:embed/>
                  <p:pic>
                    <p:nvPicPr>
                      <p:cNvPr id="0" name=""/>
                      <p:cNvPicPr/>
                      <p:nvPr/>
                    </p:nvPicPr>
                    <p:blipFill>
                      <a:blip r:embed="rId19"/>
                      <a:stretch>
                        <a:fillRect/>
                      </a:stretch>
                    </p:blipFill>
                    <p:spPr>
                      <a:xfrm>
                        <a:off x="2863850" y="3571875"/>
                        <a:ext cx="935038" cy="339725"/>
                      </a:xfrm>
                      <a:prstGeom prst="rect">
                        <a:avLst/>
                      </a:prstGeom>
                    </p:spPr>
                  </p:pic>
                </p:oleObj>
              </mc:Fallback>
            </mc:AlternateContent>
          </a:graphicData>
        </a:graphic>
      </p:graphicFrame>
      <p:sp>
        <p:nvSpPr>
          <p:cNvPr id="53" name="TextBox 52"/>
          <p:cNvSpPr txBox="1"/>
          <p:nvPr/>
        </p:nvSpPr>
        <p:spPr>
          <a:xfrm>
            <a:off x="517784" y="4365943"/>
            <a:ext cx="8383327" cy="707886"/>
          </a:xfrm>
          <a:prstGeom prst="rect">
            <a:avLst/>
          </a:prstGeom>
          <a:noFill/>
        </p:spPr>
        <p:txBody>
          <a:bodyPr wrap="square" rtlCol="0">
            <a:spAutoFit/>
          </a:bodyPr>
          <a:lstStyle/>
          <a:p>
            <a:r>
              <a:rPr lang="en-US" sz="2000" dirty="0">
                <a:solidFill>
                  <a:srgbClr val="FF0000"/>
                </a:solidFill>
                <a:latin typeface="Apple Chancery"/>
                <a:cs typeface="Apple Chancery"/>
              </a:rPr>
              <a:t>--As R=V/</a:t>
            </a:r>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a:t>
            </a:r>
            <a:r>
              <a:rPr lang="en-US" sz="2000" dirty="0">
                <a:latin typeface="Times New Roman"/>
                <a:cs typeface="Times New Roman"/>
              </a:rPr>
              <a:t>the unit for resistance is the </a:t>
            </a:r>
            <a:r>
              <a:rPr lang="en-US" sz="2000" dirty="0">
                <a:solidFill>
                  <a:srgbClr val="0000FF"/>
                </a:solidFill>
                <a:latin typeface="Times New Roman"/>
                <a:cs typeface="Times New Roman"/>
              </a:rPr>
              <a:t>volts/amps</a:t>
            </a:r>
            <a:r>
              <a:rPr lang="en-US" sz="2000" dirty="0">
                <a:latin typeface="Times New Roman"/>
                <a:cs typeface="Times New Roman"/>
              </a:rPr>
              <a:t>, or </a:t>
            </a:r>
            <a:r>
              <a:rPr lang="en-US" sz="2000" i="1" dirty="0">
                <a:solidFill>
                  <a:srgbClr val="FF0000"/>
                </a:solidFill>
                <a:latin typeface="Times New Roman"/>
                <a:cs typeface="Times New Roman"/>
              </a:rPr>
              <a:t>ohms</a:t>
            </a:r>
            <a:r>
              <a:rPr lang="en-US" sz="2000" i="1" dirty="0">
                <a:latin typeface="Times New Roman"/>
                <a:cs typeface="Times New Roman"/>
              </a:rPr>
              <a:t>. </a:t>
            </a:r>
            <a:r>
              <a:rPr lang="en-US" sz="2000" dirty="0">
                <a:latin typeface="Times New Roman"/>
                <a:cs typeface="Times New Roman"/>
              </a:rPr>
              <a:t> The symbol for </a:t>
            </a:r>
            <a:r>
              <a:rPr lang="en-US" sz="2000" i="1" dirty="0">
                <a:solidFill>
                  <a:srgbClr val="0000FF"/>
                </a:solidFill>
                <a:latin typeface="Times New Roman"/>
                <a:cs typeface="Times New Roman"/>
              </a:rPr>
              <a:t>ohms</a:t>
            </a:r>
            <a:r>
              <a:rPr lang="en-US" sz="2000" i="1" dirty="0">
                <a:latin typeface="Times New Roman"/>
                <a:cs typeface="Times New Roman"/>
              </a:rPr>
              <a:t> </a:t>
            </a:r>
            <a:r>
              <a:rPr lang="en-US" sz="2000" dirty="0">
                <a:latin typeface="Times New Roman"/>
                <a:cs typeface="Times New Roman"/>
              </a:rPr>
              <a:t>is      (i.e., a capital omega).</a:t>
            </a:r>
          </a:p>
        </p:txBody>
      </p:sp>
      <p:graphicFrame>
        <p:nvGraphicFramePr>
          <p:cNvPr id="54" name="Object 53"/>
          <p:cNvGraphicFramePr>
            <a:graphicFrameLocks noChangeAspect="1"/>
          </p:cNvGraphicFramePr>
          <p:nvPr>
            <p:extLst>
              <p:ext uri="{D42A27DB-BD31-4B8C-83A1-F6EECF244321}">
                <p14:modId xmlns:p14="http://schemas.microsoft.com/office/powerpoint/2010/main" val="1149938036"/>
              </p:ext>
            </p:extLst>
          </p:nvPr>
        </p:nvGraphicFramePr>
        <p:xfrm>
          <a:off x="1419465" y="4756906"/>
          <a:ext cx="276225" cy="274638"/>
        </p:xfrm>
        <a:graphic>
          <a:graphicData uri="http://schemas.openxmlformats.org/presentationml/2006/ole">
            <mc:AlternateContent xmlns:mc="http://schemas.openxmlformats.org/markup-compatibility/2006">
              <mc:Choice xmlns:v="urn:schemas-microsoft-com:vml" Requires="v">
                <p:oleObj spid="_x0000_s2411979" name="Equation" r:id="rId20" imgW="165100" imgH="165100" progId="Equation.DSMT4">
                  <p:embed/>
                </p:oleObj>
              </mc:Choice>
              <mc:Fallback>
                <p:oleObj name="Equation" r:id="rId20" imgW="165100" imgH="165100" progId="Equation.DSMT4">
                  <p:embed/>
                  <p:pic>
                    <p:nvPicPr>
                      <p:cNvPr id="0" name=""/>
                      <p:cNvPicPr/>
                      <p:nvPr/>
                    </p:nvPicPr>
                    <p:blipFill>
                      <a:blip r:embed="rId21"/>
                      <a:stretch>
                        <a:fillRect/>
                      </a:stretch>
                    </p:blipFill>
                    <p:spPr>
                      <a:xfrm>
                        <a:off x="1419465" y="4756906"/>
                        <a:ext cx="276225" cy="274638"/>
                      </a:xfrm>
                      <a:prstGeom prst="rect">
                        <a:avLst/>
                      </a:prstGeom>
                    </p:spPr>
                  </p:pic>
                </p:oleObj>
              </mc:Fallback>
            </mc:AlternateContent>
          </a:graphicData>
        </a:graphic>
      </p:graphicFrame>
      <p:cxnSp>
        <p:nvCxnSpPr>
          <p:cNvPr id="3" name="Straight Arrow Connector 2"/>
          <p:cNvCxnSpPr/>
          <p:nvPr/>
        </p:nvCxnSpPr>
        <p:spPr>
          <a:xfrm>
            <a:off x="7367139" y="1979613"/>
            <a:ext cx="453473"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5" name="Object 2"/>
          <p:cNvGraphicFramePr>
            <a:graphicFrameLocks noChangeAspect="1"/>
          </p:cNvGraphicFramePr>
          <p:nvPr>
            <p:extLst>
              <p:ext uri="{D42A27DB-BD31-4B8C-83A1-F6EECF244321}">
                <p14:modId xmlns:p14="http://schemas.microsoft.com/office/powerpoint/2010/main" val="2661662582"/>
              </p:ext>
            </p:extLst>
          </p:nvPr>
        </p:nvGraphicFramePr>
        <p:xfrm>
          <a:off x="7492136" y="1954213"/>
          <a:ext cx="153988" cy="284162"/>
        </p:xfrm>
        <a:graphic>
          <a:graphicData uri="http://schemas.openxmlformats.org/presentationml/2006/ole">
            <mc:AlternateContent xmlns:mc="http://schemas.openxmlformats.org/markup-compatibility/2006">
              <mc:Choice xmlns:v="urn:schemas-microsoft-com:vml" Requires="v">
                <p:oleObj spid="_x0000_s2411980" name="Equation" r:id="rId22" imgW="88900" imgH="165100" progId="Equation.DSMT4">
                  <p:embed/>
                </p:oleObj>
              </mc:Choice>
              <mc:Fallback>
                <p:oleObj name="Equation" r:id="rId22" imgW="88900" imgH="165100" progId="Equation.DSMT4">
                  <p:embed/>
                  <p:pic>
                    <p:nvPicPr>
                      <p:cNvPr id="0" name=""/>
                      <p:cNvPicPr>
                        <a:picLocks noChangeAspect="1" noChangeArrowheads="1"/>
                      </p:cNvPicPr>
                      <p:nvPr/>
                    </p:nvPicPr>
                    <p:blipFill>
                      <a:blip r:embed="rId9"/>
                      <a:srcRect/>
                      <a:stretch>
                        <a:fillRect/>
                      </a:stretch>
                    </p:blipFill>
                    <p:spPr bwMode="auto">
                      <a:xfrm>
                        <a:off x="7492136" y="1954213"/>
                        <a:ext cx="153988" cy="284162"/>
                      </a:xfrm>
                      <a:prstGeom prst="rect">
                        <a:avLst/>
                      </a:prstGeom>
                      <a:noFill/>
                      <a:ln>
                        <a:noFill/>
                      </a:ln>
                      <a:effectLst/>
                    </p:spPr>
                  </p:pic>
                </p:oleObj>
              </mc:Fallback>
            </mc:AlternateContent>
          </a:graphicData>
        </a:graphic>
      </p:graphicFrame>
      <p:sp>
        <p:nvSpPr>
          <p:cNvPr id="51" name="TextBox 50"/>
          <p:cNvSpPr txBox="1"/>
          <p:nvPr/>
        </p:nvSpPr>
        <p:spPr>
          <a:xfrm>
            <a:off x="517787" y="3911600"/>
            <a:ext cx="8383327" cy="400110"/>
          </a:xfrm>
          <a:prstGeom prst="rect">
            <a:avLst/>
          </a:prstGeom>
          <a:noFill/>
        </p:spPr>
        <p:txBody>
          <a:bodyPr wrap="square" rtlCol="0">
            <a:spAutoFit/>
          </a:bodyPr>
          <a:lstStyle/>
          <a:p>
            <a:r>
              <a:rPr lang="en-US" sz="2000" dirty="0">
                <a:solidFill>
                  <a:srgbClr val="FF0000"/>
                </a:solidFill>
                <a:latin typeface="Apple Chancery"/>
                <a:cs typeface="Apple Chancery"/>
              </a:rPr>
              <a:t>--This is called </a:t>
            </a:r>
            <a:r>
              <a:rPr lang="en-US" sz="2000" dirty="0">
                <a:solidFill>
                  <a:srgbClr val="0000FF"/>
                </a:solidFill>
                <a:latin typeface="Times New Roman"/>
                <a:cs typeface="Times New Roman"/>
              </a:rPr>
              <a:t>Ohm’s Law.</a:t>
            </a:r>
            <a:endParaRPr lang="en-US" sz="2000" dirty="0">
              <a:latin typeface="Times New Roman"/>
              <a:cs typeface="Times New Roman"/>
            </a:endParaRPr>
          </a:p>
        </p:txBody>
      </p:sp>
      <p:sp>
        <p:nvSpPr>
          <p:cNvPr id="52" name="TextBox 51"/>
          <p:cNvSpPr txBox="1"/>
          <p:nvPr/>
        </p:nvSpPr>
        <p:spPr>
          <a:xfrm>
            <a:off x="517784" y="5105758"/>
            <a:ext cx="8383327" cy="400110"/>
          </a:xfrm>
          <a:prstGeom prst="rect">
            <a:avLst/>
          </a:prstGeom>
          <a:noFill/>
        </p:spPr>
        <p:txBody>
          <a:bodyPr wrap="square" rtlCol="0">
            <a:spAutoFit/>
          </a:bodyPr>
          <a:lstStyle/>
          <a:p>
            <a:r>
              <a:rPr lang="en-US" sz="2000" dirty="0">
                <a:solidFill>
                  <a:srgbClr val="FF0000"/>
                </a:solidFill>
                <a:latin typeface="Apple Chancery"/>
                <a:cs typeface="Apple Chancery"/>
              </a:rPr>
              <a:t>--Resistors are </a:t>
            </a:r>
            <a:r>
              <a:rPr lang="en-US" sz="2000" dirty="0">
                <a:solidFill>
                  <a:srgbClr val="0000FF"/>
                </a:solidFill>
                <a:latin typeface="Times New Roman"/>
                <a:cs typeface="Times New Roman"/>
              </a:rPr>
              <a:t>temperature dependent.</a:t>
            </a:r>
            <a:r>
              <a:rPr lang="en-US" sz="2000" dirty="0">
                <a:solidFill>
                  <a:srgbClr val="000000"/>
                </a:solidFill>
                <a:latin typeface="Times New Roman"/>
                <a:cs typeface="Times New Roman"/>
              </a:rPr>
              <a:t>  We don’t do anything with this.</a:t>
            </a:r>
            <a:endParaRPr lang="en-US" sz="2000" dirty="0">
              <a:latin typeface="Times New Roman"/>
              <a:cs typeface="Times New Roman"/>
            </a:endParaRPr>
          </a:p>
        </p:txBody>
      </p:sp>
      <p:sp>
        <p:nvSpPr>
          <p:cNvPr id="56" name="TextBox 55"/>
          <p:cNvSpPr txBox="1"/>
          <p:nvPr/>
        </p:nvSpPr>
        <p:spPr>
          <a:xfrm>
            <a:off x="517785" y="5572941"/>
            <a:ext cx="5413116"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the resistance of a wire of </a:t>
            </a:r>
            <a:r>
              <a:rPr lang="en-US" sz="2000" dirty="0">
                <a:solidFill>
                  <a:srgbClr val="0000FF"/>
                </a:solidFill>
                <a:latin typeface="Times New Roman"/>
                <a:cs typeface="Times New Roman"/>
              </a:rPr>
              <a:t>length</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L</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cross sectional area </a:t>
            </a:r>
            <a:r>
              <a:rPr lang="en-US" sz="2000" i="1" dirty="0">
                <a:solidFill>
                  <a:srgbClr val="FF0000"/>
                </a:solidFill>
                <a:latin typeface="Times New Roman"/>
                <a:cs typeface="Times New Roman"/>
              </a:rPr>
              <a:t>A</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resistivity</a:t>
            </a:r>
            <a:r>
              <a:rPr lang="en-US" sz="2000" dirty="0">
                <a:solidFill>
                  <a:srgbClr val="000000"/>
                </a:solidFill>
                <a:latin typeface="Times New Roman"/>
                <a:cs typeface="Times New Roman"/>
              </a:rPr>
              <a:t>    is:</a:t>
            </a:r>
          </a:p>
        </p:txBody>
      </p:sp>
      <p:graphicFrame>
        <p:nvGraphicFramePr>
          <p:cNvPr id="57" name="Object 56"/>
          <p:cNvGraphicFramePr>
            <a:graphicFrameLocks noChangeAspect="1"/>
          </p:cNvGraphicFramePr>
          <p:nvPr>
            <p:extLst>
              <p:ext uri="{D42A27DB-BD31-4B8C-83A1-F6EECF244321}">
                <p14:modId xmlns:p14="http://schemas.microsoft.com/office/powerpoint/2010/main" val="805445399"/>
              </p:ext>
            </p:extLst>
          </p:nvPr>
        </p:nvGraphicFramePr>
        <p:xfrm>
          <a:off x="4324350" y="6004602"/>
          <a:ext cx="212725" cy="276225"/>
        </p:xfrm>
        <a:graphic>
          <a:graphicData uri="http://schemas.openxmlformats.org/presentationml/2006/ole">
            <mc:AlternateContent xmlns:mc="http://schemas.openxmlformats.org/markup-compatibility/2006">
              <mc:Choice xmlns:v="urn:schemas-microsoft-com:vml" Requires="v">
                <p:oleObj spid="_x0000_s2411981" name="Equation" r:id="rId23" imgW="127000" imgH="165100" progId="Equation.DSMT4">
                  <p:embed/>
                </p:oleObj>
              </mc:Choice>
              <mc:Fallback>
                <p:oleObj name="Equation" r:id="rId23" imgW="127000" imgH="165100" progId="Equation.DSMT4">
                  <p:embed/>
                  <p:pic>
                    <p:nvPicPr>
                      <p:cNvPr id="0" name=""/>
                      <p:cNvPicPr/>
                      <p:nvPr/>
                    </p:nvPicPr>
                    <p:blipFill>
                      <a:blip r:embed="rId24"/>
                      <a:stretch>
                        <a:fillRect/>
                      </a:stretch>
                    </p:blipFill>
                    <p:spPr>
                      <a:xfrm>
                        <a:off x="4324350" y="6004602"/>
                        <a:ext cx="212725" cy="27622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606827709"/>
              </p:ext>
            </p:extLst>
          </p:nvPr>
        </p:nvGraphicFramePr>
        <p:xfrm>
          <a:off x="5830888" y="5675313"/>
          <a:ext cx="893762" cy="658812"/>
        </p:xfrm>
        <a:graphic>
          <a:graphicData uri="http://schemas.openxmlformats.org/presentationml/2006/ole">
            <mc:AlternateContent xmlns:mc="http://schemas.openxmlformats.org/markup-compatibility/2006">
              <mc:Choice xmlns:v="urn:schemas-microsoft-com:vml" Requires="v">
                <p:oleObj spid="_x0000_s2411982" name="Equation" r:id="rId25" imgW="533400" imgH="393700" progId="Equation.DSMT4">
                  <p:embed/>
                </p:oleObj>
              </mc:Choice>
              <mc:Fallback>
                <p:oleObj name="Equation" r:id="rId25" imgW="533400" imgH="393700" progId="Equation.DSMT4">
                  <p:embed/>
                  <p:pic>
                    <p:nvPicPr>
                      <p:cNvPr id="0" name=""/>
                      <p:cNvPicPr/>
                      <p:nvPr/>
                    </p:nvPicPr>
                    <p:blipFill>
                      <a:blip r:embed="rId26"/>
                      <a:stretch>
                        <a:fillRect/>
                      </a:stretch>
                    </p:blipFill>
                    <p:spPr>
                      <a:xfrm>
                        <a:off x="5830888" y="5675313"/>
                        <a:ext cx="893762" cy="658812"/>
                      </a:xfrm>
                      <a:prstGeom prst="rect">
                        <a:avLst/>
                      </a:prstGeom>
                    </p:spPr>
                  </p:pic>
                </p:oleObj>
              </mc:Fallback>
            </mc:AlternateContent>
          </a:graphicData>
        </a:graphic>
      </p:graphicFrame>
    </p:spTree>
    <p:extLst>
      <p:ext uri="{BB962C8B-B14F-4D97-AF65-F5344CB8AC3E}">
        <p14:creationId xmlns:p14="http://schemas.microsoft.com/office/powerpoint/2010/main" val="36666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dissolve">
                                      <p:cBhvr>
                                        <p:cTn id="10" dur="500"/>
                                        <p:tgtEl>
                                          <p:spTgt spid="1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dissolve">
                                      <p:cBhvr>
                                        <p:cTn id="24" dur="500"/>
                                        <p:tgtEl>
                                          <p:spTgt spid="49"/>
                                        </p:tgtEl>
                                      </p:cBhvr>
                                    </p:animEffect>
                                  </p:childTnLst>
                                </p:cTn>
                              </p:par>
                              <p:par>
                                <p:cTn id="25" presetID="9"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dissolv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ssolv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par>
                                <p:cTn id="43" presetID="9"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dissolv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dissolv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dissolve">
                                      <p:cBhvr>
                                        <p:cTn id="55" dur="500"/>
                                        <p:tgtEl>
                                          <p:spTgt spid="5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dissolve">
                                      <p:cBhvr>
                                        <p:cTn id="58" dur="500"/>
                                        <p:tgtEl>
                                          <p:spTgt spid="56"/>
                                        </p:tgtEl>
                                      </p:cBhvr>
                                    </p:animEffect>
                                  </p:childTnLst>
                                </p:cTn>
                              </p:par>
                              <p:par>
                                <p:cTn id="59" presetID="9"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9" grpId="0"/>
      <p:bldP spid="53" grpId="0"/>
      <p:bldP spid="51" grpId="0"/>
      <p:bldP spid="52"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Lab Cover Artwork</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47" name="TextBox 46"/>
          <p:cNvSpPr txBox="1"/>
          <p:nvPr/>
        </p:nvSpPr>
        <p:spPr>
          <a:xfrm>
            <a:off x="517785" y="982953"/>
            <a:ext cx="8383329" cy="707886"/>
          </a:xfrm>
          <a:prstGeom prst="rect">
            <a:avLst/>
          </a:prstGeom>
          <a:noFill/>
        </p:spPr>
        <p:txBody>
          <a:bodyPr wrap="square" rtlCol="0">
            <a:spAutoFit/>
          </a:bodyPr>
          <a:lstStyle/>
          <a:p>
            <a:r>
              <a:rPr lang="en-US" sz="2000" dirty="0">
                <a:solidFill>
                  <a:srgbClr val="FF0000"/>
                </a:solidFill>
                <a:latin typeface="Apple Chancery"/>
                <a:cs typeface="Apple Chancery"/>
              </a:rPr>
              <a:t>--You are now </a:t>
            </a:r>
            <a:r>
              <a:rPr lang="en-US" sz="2000" dirty="0">
                <a:latin typeface="Times New Roman"/>
                <a:cs typeface="Times New Roman"/>
              </a:rPr>
              <a:t>in a position to come up with some </a:t>
            </a:r>
            <a:r>
              <a:rPr lang="en-US" sz="2000" i="1" dirty="0">
                <a:solidFill>
                  <a:srgbClr val="0000FF"/>
                </a:solidFill>
                <a:latin typeface="Times New Roman"/>
                <a:cs typeface="Times New Roman"/>
              </a:rPr>
              <a:t>great </a:t>
            </a:r>
            <a:r>
              <a:rPr lang="en-US" sz="2000" dirty="0">
                <a:latin typeface="Times New Roman"/>
                <a:cs typeface="Times New Roman"/>
              </a:rPr>
              <a:t>lab cover artwork.  To wit:</a:t>
            </a:r>
          </a:p>
        </p:txBody>
      </p:sp>
      <p:graphicFrame>
        <p:nvGraphicFramePr>
          <p:cNvPr id="50" name="Object 49"/>
          <p:cNvGraphicFramePr>
            <a:graphicFrameLocks noChangeAspect="1"/>
          </p:cNvGraphicFramePr>
          <p:nvPr>
            <p:extLst>
              <p:ext uri="{D42A27DB-BD31-4B8C-83A1-F6EECF244321}">
                <p14:modId xmlns:p14="http://schemas.microsoft.com/office/powerpoint/2010/main" val="3567184859"/>
              </p:ext>
            </p:extLst>
          </p:nvPr>
        </p:nvGraphicFramePr>
        <p:xfrm>
          <a:off x="4894263" y="1953774"/>
          <a:ext cx="390525" cy="390525"/>
        </p:xfrm>
        <a:graphic>
          <a:graphicData uri="http://schemas.openxmlformats.org/presentationml/2006/ole">
            <mc:AlternateContent xmlns:mc="http://schemas.openxmlformats.org/markup-compatibility/2006">
              <mc:Choice xmlns:v="urn:schemas-microsoft-com:vml" Requires="v">
                <p:oleObj spid="_x0000_s2429971" name="Equation" r:id="rId4" imgW="165100" imgH="165100" progId="Equation.DSMT4">
                  <p:embed/>
                </p:oleObj>
              </mc:Choice>
              <mc:Fallback>
                <p:oleObj name="Equation" r:id="rId4" imgW="165100" imgH="165100" progId="Equation.DSMT4">
                  <p:embed/>
                  <p:pic>
                    <p:nvPicPr>
                      <p:cNvPr id="0" name=""/>
                      <p:cNvPicPr/>
                      <p:nvPr/>
                    </p:nvPicPr>
                    <p:blipFill>
                      <a:blip r:embed="rId5"/>
                      <a:stretch>
                        <a:fillRect/>
                      </a:stretch>
                    </p:blipFill>
                    <p:spPr>
                      <a:xfrm>
                        <a:off x="4894263" y="1953774"/>
                        <a:ext cx="390525" cy="390525"/>
                      </a:xfrm>
                      <a:prstGeom prst="rect">
                        <a:avLst/>
                      </a:prstGeom>
                    </p:spPr>
                  </p:pic>
                </p:oleObj>
              </mc:Fallback>
            </mc:AlternateContent>
          </a:graphicData>
        </a:graphic>
      </p:graphicFrame>
      <p:sp>
        <p:nvSpPr>
          <p:cNvPr id="51" name="TextBox 50"/>
          <p:cNvSpPr txBox="1"/>
          <p:nvPr/>
        </p:nvSpPr>
        <p:spPr>
          <a:xfrm>
            <a:off x="517787" y="4648200"/>
            <a:ext cx="8383327" cy="400110"/>
          </a:xfrm>
          <a:prstGeom prst="rect">
            <a:avLst/>
          </a:prstGeom>
          <a:noFill/>
        </p:spPr>
        <p:txBody>
          <a:bodyPr wrap="square" rtlCol="0">
            <a:spAutoFit/>
          </a:bodyPr>
          <a:lstStyle/>
          <a:p>
            <a:r>
              <a:rPr lang="en-US" sz="2000" dirty="0">
                <a:solidFill>
                  <a:srgbClr val="0000FF"/>
                </a:solidFill>
                <a:latin typeface="Times New Roman"/>
                <a:cs typeface="Times New Roman"/>
              </a:rPr>
              <a:t>http://</a:t>
            </a:r>
            <a:r>
              <a:rPr lang="en-US" sz="2000" dirty="0" err="1">
                <a:solidFill>
                  <a:srgbClr val="0000FF"/>
                </a:solidFill>
                <a:latin typeface="Times New Roman"/>
                <a:cs typeface="Times New Roman"/>
              </a:rPr>
              <a:t>home.earthlink.net</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cfletcher</a:t>
            </a:r>
            <a:endParaRPr lang="en-US" sz="2000" dirty="0">
              <a:latin typeface="Times New Roman"/>
              <a:cs typeface="Times New Roman"/>
            </a:endParaRPr>
          </a:p>
        </p:txBody>
      </p:sp>
      <p:sp>
        <p:nvSpPr>
          <p:cNvPr id="52" name="TextBox 51"/>
          <p:cNvSpPr txBox="1"/>
          <p:nvPr/>
        </p:nvSpPr>
        <p:spPr>
          <a:xfrm>
            <a:off x="976046" y="2434581"/>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mobile ohm</a:t>
            </a:r>
            <a:endParaRPr lang="en-US" sz="1600" dirty="0">
              <a:latin typeface="Times New Roman"/>
              <a:cs typeface="Times New Roman"/>
            </a:endParaRPr>
          </a:p>
        </p:txBody>
      </p:sp>
      <p:grpSp>
        <p:nvGrpSpPr>
          <p:cNvPr id="9" name="Group 8"/>
          <p:cNvGrpSpPr/>
          <p:nvPr/>
        </p:nvGrpSpPr>
        <p:grpSpPr>
          <a:xfrm>
            <a:off x="727075" y="1946570"/>
            <a:ext cx="1195041" cy="402793"/>
            <a:chOff x="2733675" y="2308657"/>
            <a:chExt cx="1590675" cy="536143"/>
          </a:xfrm>
        </p:grpSpPr>
        <p:sp>
          <p:nvSpPr>
            <p:cNvPr id="2" name="Freeform 1"/>
            <p:cNvSpPr/>
            <p:nvPr/>
          </p:nvSpPr>
          <p:spPr>
            <a:xfrm>
              <a:off x="3365500" y="2308657"/>
              <a:ext cx="740833" cy="409143"/>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Connector 4"/>
            <p:cNvCxnSpPr/>
            <p:nvPr/>
          </p:nvCxnSpPr>
          <p:spPr>
            <a:xfrm flipH="1">
              <a:off x="2974975" y="2711450"/>
              <a:ext cx="3937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4039659" y="2717800"/>
              <a:ext cx="28469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073400"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143375"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H="1">
              <a:off x="2930525" y="253365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733675" y="2460625"/>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971800" y="240030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505075" y="1902922"/>
            <a:ext cx="1416159" cy="567545"/>
            <a:chOff x="2505075" y="1902922"/>
            <a:chExt cx="1416159" cy="567545"/>
          </a:xfrm>
        </p:grpSpPr>
        <p:sp>
          <p:nvSpPr>
            <p:cNvPr id="67" name="Freeform 66"/>
            <p:cNvSpPr/>
            <p:nvPr/>
          </p:nvSpPr>
          <p:spPr>
            <a:xfrm>
              <a:off x="2979752" y="1902922"/>
              <a:ext cx="556572" cy="307381"/>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Connector 67"/>
            <p:cNvCxnSpPr/>
            <p:nvPr/>
          </p:nvCxnSpPr>
          <p:spPr>
            <a:xfrm flipH="1">
              <a:off x="2686359" y="2205532"/>
              <a:ext cx="2957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486234" y="2210303"/>
              <a:ext cx="2138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2652964" y="2071955"/>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505075" y="2017092"/>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2683973" y="1971771"/>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2619375" y="22066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rot="19383185">
              <a:off x="3581509" y="21812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8" name="Straight Connector 77"/>
            <p:cNvCxnSpPr/>
            <p:nvPr/>
          </p:nvCxnSpPr>
          <p:spPr>
            <a:xfrm flipH="1" flipV="1">
              <a:off x="3604438" y="2213341"/>
              <a:ext cx="1" cy="11638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2863237" y="2472681"/>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ohm run</a:t>
            </a:r>
            <a:endParaRPr lang="en-US" sz="1600" dirty="0">
              <a:latin typeface="Times New Roman"/>
              <a:cs typeface="Times New Roman"/>
            </a:endParaRPr>
          </a:p>
        </p:txBody>
      </p:sp>
      <p:sp>
        <p:nvSpPr>
          <p:cNvPr id="14" name="Oval 13"/>
          <p:cNvSpPr/>
          <p:nvPr/>
        </p:nvSpPr>
        <p:spPr>
          <a:xfrm>
            <a:off x="4610100" y="1690839"/>
            <a:ext cx="927100" cy="927100"/>
          </a:xfrm>
          <a:prstGeom prst="ellipse">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617111" y="2617939"/>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ohm plate</a:t>
            </a:r>
            <a:endParaRPr lang="en-US" sz="1600" dirty="0">
              <a:latin typeface="Times New Roman"/>
              <a:cs typeface="Times New Roman"/>
            </a:endParaRPr>
          </a:p>
        </p:txBody>
      </p:sp>
      <p:grpSp>
        <p:nvGrpSpPr>
          <p:cNvPr id="26" name="Group 25"/>
          <p:cNvGrpSpPr/>
          <p:nvPr/>
        </p:nvGrpSpPr>
        <p:grpSpPr>
          <a:xfrm>
            <a:off x="6227233" y="1761328"/>
            <a:ext cx="2023309" cy="1451772"/>
            <a:chOff x="6227233" y="1761328"/>
            <a:chExt cx="2023309" cy="1451772"/>
          </a:xfrm>
        </p:grpSpPr>
        <p:cxnSp>
          <p:nvCxnSpPr>
            <p:cNvPr id="85" name="Straight Connector 84"/>
            <p:cNvCxnSpPr/>
            <p:nvPr/>
          </p:nvCxnSpPr>
          <p:spPr>
            <a:xfrm>
              <a:off x="7903858" y="1763421"/>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227458" y="1761328"/>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227233" y="1765300"/>
              <a:ext cx="2019300" cy="5884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227233" y="2353733"/>
              <a:ext cx="2019300" cy="859367"/>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reeform 89"/>
            <p:cNvSpPr/>
            <p:nvPr/>
          </p:nvSpPr>
          <p:spPr>
            <a:xfrm>
              <a:off x="6773332" y="1799167"/>
              <a:ext cx="922867" cy="4995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379633"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404100"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6508750" y="2407606"/>
              <a:ext cx="96362" cy="96362"/>
              <a:chOff x="8623300" y="2017092"/>
              <a:chExt cx="96362" cy="96362"/>
            </a:xfrm>
          </p:grpSpPr>
          <p:sp>
            <p:nvSpPr>
              <p:cNvPr id="19" name="Oval 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7"/>
                <a:endCxn id="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6826250" y="2407606"/>
              <a:ext cx="96362" cy="96362"/>
              <a:chOff x="8623300" y="2017092"/>
              <a:chExt cx="96362" cy="96362"/>
            </a:xfrm>
          </p:grpSpPr>
          <p:sp>
            <p:nvSpPr>
              <p:cNvPr id="99" name="Oval 9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p:cNvCxnSpPr>
                <a:stCxn id="99" idx="7"/>
                <a:endCxn id="9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7527925" y="2407606"/>
              <a:ext cx="96362" cy="96362"/>
              <a:chOff x="8623300" y="2017092"/>
              <a:chExt cx="96362" cy="96362"/>
            </a:xfrm>
          </p:grpSpPr>
          <p:sp>
            <p:nvSpPr>
              <p:cNvPr id="103" name="Oval 10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a:stCxn id="103" idx="7"/>
                <a:endCxn id="10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7855677" y="2407606"/>
              <a:ext cx="96362" cy="96362"/>
              <a:chOff x="8623300" y="2017092"/>
              <a:chExt cx="96362" cy="96362"/>
            </a:xfrm>
          </p:grpSpPr>
          <p:sp>
            <p:nvSpPr>
              <p:cNvPr id="107" name="Oval 106"/>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p:cNvCxnSpPr>
                <a:stCxn id="107" idx="7"/>
                <a:endCxn id="107"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p:nvGrpSpPr>
          <p:grpSpPr>
            <a:xfrm>
              <a:off x="7628426" y="1837130"/>
              <a:ext cx="294298" cy="171988"/>
              <a:chOff x="8623300" y="2017092"/>
              <a:chExt cx="96362" cy="96362"/>
            </a:xfrm>
          </p:grpSpPr>
          <p:sp>
            <p:nvSpPr>
              <p:cNvPr id="111" name="Oval 110"/>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Connector 111"/>
              <p:cNvCxnSpPr>
                <a:stCxn id="111" idx="7"/>
                <a:endCxn id="111"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p:cNvGrpSpPr/>
            <p:nvPr/>
          </p:nvGrpSpPr>
          <p:grpSpPr>
            <a:xfrm>
              <a:off x="7766050" y="2081082"/>
              <a:ext cx="185989" cy="108692"/>
              <a:chOff x="8623300" y="2017092"/>
              <a:chExt cx="96362" cy="96362"/>
            </a:xfrm>
          </p:grpSpPr>
          <p:sp>
            <p:nvSpPr>
              <p:cNvPr id="115" name="Oval 114"/>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p:cNvCxnSpPr>
                <a:stCxn id="115" idx="7"/>
                <a:endCxn id="115"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flipH="1">
              <a:off x="6516639" y="1830780"/>
              <a:ext cx="323613" cy="352644"/>
              <a:chOff x="6580139" y="1837130"/>
              <a:chExt cx="323613" cy="352644"/>
            </a:xfrm>
          </p:grpSpPr>
          <p:grpSp>
            <p:nvGrpSpPr>
              <p:cNvPr id="118" name="Group 117"/>
              <p:cNvGrpSpPr/>
              <p:nvPr/>
            </p:nvGrpSpPr>
            <p:grpSpPr>
              <a:xfrm>
                <a:off x="6580139" y="1837130"/>
                <a:ext cx="294298" cy="171988"/>
                <a:chOff x="8623300" y="2017092"/>
                <a:chExt cx="96362" cy="96362"/>
              </a:xfrm>
            </p:grpSpPr>
            <p:sp>
              <p:nvSpPr>
                <p:cNvPr id="119" name="Oval 1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19" idx="7"/>
                  <a:endCxn id="1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6717763" y="2081082"/>
                <a:ext cx="185989" cy="108692"/>
                <a:chOff x="8623300" y="2017092"/>
                <a:chExt cx="96362" cy="96362"/>
              </a:xfrm>
            </p:grpSpPr>
            <p:sp>
              <p:nvSpPr>
                <p:cNvPr id="123" name="Oval 12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Straight Connector 123"/>
                <p:cNvCxnSpPr>
                  <a:stCxn id="123" idx="7"/>
                  <a:endCxn id="12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27" name="Object 126"/>
            <p:cNvGraphicFramePr>
              <a:graphicFrameLocks noChangeAspect="1"/>
            </p:cNvGraphicFramePr>
            <p:nvPr>
              <p:extLst>
                <p:ext uri="{D42A27DB-BD31-4B8C-83A1-F6EECF244321}">
                  <p14:modId xmlns:p14="http://schemas.microsoft.com/office/powerpoint/2010/main" val="811628312"/>
                </p:ext>
              </p:extLst>
            </p:nvPr>
          </p:nvGraphicFramePr>
          <p:xfrm>
            <a:off x="7026275" y="1855967"/>
            <a:ext cx="390525" cy="390525"/>
          </p:xfrm>
          <a:graphic>
            <a:graphicData uri="http://schemas.openxmlformats.org/presentationml/2006/ole">
              <mc:AlternateContent xmlns:mc="http://schemas.openxmlformats.org/markup-compatibility/2006">
                <mc:Choice xmlns:v="urn:schemas-microsoft-com:vml" Requires="v">
                  <p:oleObj spid="_x0000_s2429972" name="Equation" r:id="rId6" imgW="165100" imgH="165100" progId="Equation.DSMT4">
                    <p:embed/>
                  </p:oleObj>
                </mc:Choice>
                <mc:Fallback>
                  <p:oleObj name="Equation" r:id="rId6" imgW="165100" imgH="165100" progId="Equation.DSMT4">
                    <p:embed/>
                    <p:pic>
                      <p:nvPicPr>
                        <p:cNvPr id="0" name=""/>
                        <p:cNvPicPr/>
                        <p:nvPr/>
                      </p:nvPicPr>
                      <p:blipFill>
                        <a:blip r:embed="rId5"/>
                        <a:stretch>
                          <a:fillRect/>
                        </a:stretch>
                      </p:blipFill>
                      <p:spPr>
                        <a:xfrm>
                          <a:off x="7026275" y="1855967"/>
                          <a:ext cx="390525" cy="390525"/>
                        </a:xfrm>
                        <a:prstGeom prst="rect">
                          <a:avLst/>
                        </a:prstGeom>
                      </p:spPr>
                    </p:pic>
                  </p:oleObj>
                </mc:Fallback>
              </mc:AlternateContent>
            </a:graphicData>
          </a:graphic>
        </p:graphicFrame>
      </p:grpSp>
      <p:sp>
        <p:nvSpPr>
          <p:cNvPr id="128" name="TextBox 127"/>
          <p:cNvSpPr txBox="1"/>
          <p:nvPr/>
        </p:nvSpPr>
        <p:spPr>
          <a:xfrm>
            <a:off x="6545723" y="3303739"/>
            <a:ext cx="1671177" cy="338554"/>
          </a:xfrm>
          <a:prstGeom prst="rect">
            <a:avLst/>
          </a:prstGeom>
          <a:noFill/>
        </p:spPr>
        <p:txBody>
          <a:bodyPr wrap="square" rtlCol="0">
            <a:spAutoFit/>
          </a:bodyPr>
          <a:lstStyle/>
          <a:p>
            <a:r>
              <a:rPr lang="en-US" sz="1600" dirty="0">
                <a:solidFill>
                  <a:srgbClr val="000000"/>
                </a:solidFill>
                <a:latin typeface="Times New Roman"/>
                <a:cs typeface="Times New Roman"/>
              </a:rPr>
              <a:t>ohm on the range</a:t>
            </a:r>
            <a:endParaRPr lang="en-US" sz="1600" dirty="0">
              <a:latin typeface="Times New Roman"/>
              <a:cs typeface="Times New Roman"/>
            </a:endParaRPr>
          </a:p>
        </p:txBody>
      </p:sp>
      <p:sp>
        <p:nvSpPr>
          <p:cNvPr id="131" name="TextBox 130"/>
          <p:cNvSpPr txBox="1"/>
          <p:nvPr/>
        </p:nvSpPr>
        <p:spPr>
          <a:xfrm>
            <a:off x="336333" y="4151663"/>
            <a:ext cx="8383329" cy="400110"/>
          </a:xfrm>
          <a:prstGeom prst="rect">
            <a:avLst/>
          </a:prstGeom>
          <a:noFill/>
        </p:spPr>
        <p:txBody>
          <a:bodyPr wrap="square" rtlCol="0">
            <a:spAutoFit/>
          </a:bodyPr>
          <a:lstStyle/>
          <a:p>
            <a:r>
              <a:rPr lang="en-US" sz="2000" dirty="0">
                <a:solidFill>
                  <a:srgbClr val="FF0000"/>
                </a:solidFill>
                <a:latin typeface="Apple Chancery"/>
                <a:cs typeface="Apple Chancery"/>
              </a:rPr>
              <a:t>Or go to:</a:t>
            </a:r>
            <a:endParaRPr lang="en-US" sz="2000" dirty="0">
              <a:latin typeface="Times New Roman"/>
              <a:cs typeface="Times New Roman"/>
            </a:endParaRPr>
          </a:p>
        </p:txBody>
      </p:sp>
    </p:spTree>
    <p:extLst>
      <p:ext uri="{BB962C8B-B14F-4D97-AF65-F5344CB8AC3E}">
        <p14:creationId xmlns:p14="http://schemas.microsoft.com/office/powerpoint/2010/main" val="896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dissolv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dissolve">
                                      <p:cBhvr>
                                        <p:cTn id="4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1" grpId="0"/>
      <p:bldP spid="14" grpId="0" animBg="1"/>
      <p:bldP spid="83"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3025" y="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b="1" dirty="0">
                <a:solidFill>
                  <a:srgbClr val="FF0000"/>
                </a:solidFill>
                <a:latin typeface="Apple Chancery"/>
                <a:cs typeface="Apple Chancery"/>
              </a:rPr>
              <a:t>Secret Resistor Code</a:t>
            </a:r>
            <a:r>
              <a:rPr lang="en-US" sz="2000" b="1" dirty="0">
                <a:solidFill>
                  <a:srgbClr val="FF0000"/>
                </a:solidFill>
                <a:latin typeface="Apple Chancery"/>
                <a:cs typeface="Apple Chancery"/>
              </a:rPr>
              <a:t>    </a:t>
            </a:r>
            <a:r>
              <a:rPr lang="en-US" sz="2000" dirty="0">
                <a:latin typeface="Times New Roman"/>
                <a:cs typeface="Times New Roman"/>
              </a:rPr>
              <a:t>(courtesy of Mr. White)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pic>
        <p:nvPicPr>
          <p:cNvPr id="33796" name="Picture 4"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716588"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5" descr="re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72000"/>
            <a:ext cx="1990725" cy="140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Tree>
    <p:extLst>
      <p:ext uri="{BB962C8B-B14F-4D97-AF65-F5344CB8AC3E}">
        <p14:creationId xmlns:p14="http://schemas.microsoft.com/office/powerpoint/2010/main" val="286403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4"/>
          <a:srcRect/>
          <a:stretch>
            <a:fillRect/>
          </a:stretch>
        </p:blipFill>
        <p:spPr bwMode="auto">
          <a:xfrm>
            <a:off x="3149600" y="914400"/>
            <a:ext cx="5930900" cy="2959100"/>
          </a:xfrm>
          <a:prstGeom prst="rect">
            <a:avLst/>
          </a:prstGeom>
          <a:noFill/>
          <a:ln w="9525">
            <a:noFill/>
            <a:miter lim="800000"/>
            <a:headEnd/>
            <a:tailEnd/>
          </a:ln>
        </p:spPr>
      </p:pic>
      <p:sp>
        <p:nvSpPr>
          <p:cNvPr id="33794" name="Rectangle 2"/>
          <p:cNvSpPr>
            <a:spLocks noChangeArrowheads="1"/>
          </p:cNvSpPr>
          <p:nvPr/>
        </p:nvSpPr>
        <p:spPr bwMode="auto">
          <a:xfrm>
            <a:off x="47625" y="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FF0000"/>
                </a:solidFill>
                <a:latin typeface="Apple Chancery"/>
                <a:cs typeface="Apple Chancery"/>
              </a:rPr>
              <a:t>Resistor Color Code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3" name="Freeform 2"/>
          <p:cNvSpPr/>
          <p:nvPr/>
        </p:nvSpPr>
        <p:spPr>
          <a:xfrm>
            <a:off x="5422900" y="2006600"/>
            <a:ext cx="3657600" cy="1574800"/>
          </a:xfrm>
          <a:custGeom>
            <a:avLst/>
            <a:gdLst>
              <a:gd name="connsiteX0" fmla="*/ 0 w 3657600"/>
              <a:gd name="connsiteY0" fmla="*/ 1181100 h 1574800"/>
              <a:gd name="connsiteX1" fmla="*/ 2527300 w 3657600"/>
              <a:gd name="connsiteY1" fmla="*/ 0 h 1574800"/>
              <a:gd name="connsiteX2" fmla="*/ 3657600 w 3657600"/>
              <a:gd name="connsiteY2" fmla="*/ 635000 h 1574800"/>
              <a:gd name="connsiteX3" fmla="*/ 3543300 w 3657600"/>
              <a:gd name="connsiteY3" fmla="*/ 952500 h 1574800"/>
              <a:gd name="connsiteX4" fmla="*/ 2336800 w 3657600"/>
              <a:gd name="connsiteY4" fmla="*/ 1460500 h 1574800"/>
              <a:gd name="connsiteX5" fmla="*/ 1092200 w 3657600"/>
              <a:gd name="connsiteY5" fmla="*/ 1574800 h 1574800"/>
              <a:gd name="connsiteX6" fmla="*/ 177800 w 3657600"/>
              <a:gd name="connsiteY6" fmla="*/ 1549400 h 1574800"/>
              <a:gd name="connsiteX7" fmla="*/ 0 w 3657600"/>
              <a:gd name="connsiteY7" fmla="*/ 118110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574800">
                <a:moveTo>
                  <a:pt x="0" y="1181100"/>
                </a:moveTo>
                <a:lnTo>
                  <a:pt x="2527300" y="0"/>
                </a:lnTo>
                <a:lnTo>
                  <a:pt x="3657600" y="635000"/>
                </a:lnTo>
                <a:lnTo>
                  <a:pt x="3543300" y="952500"/>
                </a:lnTo>
                <a:lnTo>
                  <a:pt x="2336800" y="1460500"/>
                </a:lnTo>
                <a:lnTo>
                  <a:pt x="1092200" y="1574800"/>
                </a:lnTo>
                <a:lnTo>
                  <a:pt x="177800" y="1549400"/>
                </a:lnTo>
                <a:lnTo>
                  <a:pt x="0" y="11811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68700" y="1054100"/>
            <a:ext cx="1866900" cy="431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02150" y="26543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956300" y="2743200"/>
            <a:ext cx="546100" cy="7493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4784644" y="3331914"/>
            <a:ext cx="1255472" cy="646331"/>
          </a:xfrm>
          <a:prstGeom prst="rect">
            <a:avLst/>
          </a:prstGeom>
          <a:noFill/>
        </p:spPr>
        <p:txBody>
          <a:bodyPr wrap="none" rtlCol="0">
            <a:spAutoFit/>
          </a:bodyPr>
          <a:lstStyle/>
          <a:p>
            <a:r>
              <a:rPr lang="en-US" dirty="0" err="1">
                <a:latin typeface="Times New Roman"/>
                <a:cs typeface="Times New Roman"/>
              </a:rPr>
              <a:t>foruth</a:t>
            </a:r>
            <a:r>
              <a:rPr lang="en-US" dirty="0">
                <a:latin typeface="Times New Roman"/>
                <a:cs typeface="Times New Roman"/>
              </a:rPr>
              <a:t> band</a:t>
            </a:r>
          </a:p>
          <a:p>
            <a:r>
              <a:rPr lang="en-US" dirty="0">
                <a:latin typeface="Times New Roman"/>
                <a:cs typeface="Times New Roman"/>
              </a:rPr>
              <a:t>     (</a:t>
            </a:r>
            <a:r>
              <a:rPr lang="en-US" dirty="0">
                <a:solidFill>
                  <a:srgbClr val="FF0000"/>
                </a:solidFill>
                <a:latin typeface="Times New Roman"/>
                <a:cs typeface="Times New Roman"/>
              </a:rPr>
              <a:t>d</a:t>
            </a:r>
            <a:r>
              <a:rPr lang="en-US" dirty="0">
                <a:latin typeface="Times New Roman"/>
                <a:cs typeface="Times New Roman"/>
              </a:rPr>
              <a:t>)</a:t>
            </a:r>
          </a:p>
        </p:txBody>
      </p:sp>
      <p:sp>
        <p:nvSpPr>
          <p:cNvPr id="12" name="Freeform 11"/>
          <p:cNvSpPr/>
          <p:nvPr/>
        </p:nvSpPr>
        <p:spPr>
          <a:xfrm>
            <a:off x="6388100" y="2667000"/>
            <a:ext cx="393700" cy="12065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727700" y="3794899"/>
            <a:ext cx="1127232" cy="646331"/>
          </a:xfrm>
          <a:prstGeom prst="rect">
            <a:avLst/>
          </a:prstGeom>
          <a:noFill/>
        </p:spPr>
        <p:txBody>
          <a:bodyPr wrap="none" rtlCol="0">
            <a:spAutoFit/>
          </a:bodyPr>
          <a:lstStyle/>
          <a:p>
            <a:r>
              <a:rPr lang="en-US" dirty="0">
                <a:latin typeface="Times New Roman"/>
                <a:cs typeface="Times New Roman"/>
              </a:rPr>
              <a:t>third band</a:t>
            </a:r>
          </a:p>
          <a:p>
            <a:r>
              <a:rPr lang="en-US" dirty="0">
                <a:latin typeface="Times New Roman"/>
                <a:cs typeface="Times New Roman"/>
              </a:rPr>
              <a:t>        (</a:t>
            </a:r>
            <a:r>
              <a:rPr lang="en-US" dirty="0">
                <a:solidFill>
                  <a:srgbClr val="FF0000"/>
                </a:solidFill>
                <a:latin typeface="Times New Roman"/>
                <a:cs typeface="Times New Roman"/>
              </a:rPr>
              <a:t>c</a:t>
            </a:r>
            <a:r>
              <a:rPr lang="en-US" dirty="0">
                <a:latin typeface="Times New Roman"/>
                <a:cs typeface="Times New Roman"/>
              </a:rPr>
              <a:t>)</a:t>
            </a:r>
          </a:p>
        </p:txBody>
      </p:sp>
      <p:sp>
        <p:nvSpPr>
          <p:cNvPr id="14" name="Freeform 13"/>
          <p:cNvSpPr/>
          <p:nvPr/>
        </p:nvSpPr>
        <p:spPr>
          <a:xfrm flipH="1">
            <a:off x="7059764" y="2476500"/>
            <a:ext cx="217336" cy="8890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781800" y="3319333"/>
            <a:ext cx="1332416" cy="646331"/>
          </a:xfrm>
          <a:prstGeom prst="rect">
            <a:avLst/>
          </a:prstGeom>
          <a:noFill/>
        </p:spPr>
        <p:txBody>
          <a:bodyPr wrap="none" rtlCol="0">
            <a:spAutoFit/>
          </a:bodyPr>
          <a:lstStyle/>
          <a:p>
            <a:r>
              <a:rPr lang="en-US" dirty="0">
                <a:latin typeface="Times New Roman"/>
                <a:cs typeface="Times New Roman"/>
              </a:rPr>
              <a:t>second band</a:t>
            </a:r>
          </a:p>
          <a:p>
            <a:r>
              <a:rPr lang="en-US" dirty="0">
                <a:latin typeface="Times New Roman"/>
                <a:cs typeface="Times New Roman"/>
              </a:rPr>
              <a:t>      (</a:t>
            </a:r>
            <a:r>
              <a:rPr lang="en-US" dirty="0">
                <a:solidFill>
                  <a:srgbClr val="FF0000"/>
                </a:solidFill>
                <a:latin typeface="Times New Roman"/>
                <a:cs typeface="Times New Roman"/>
              </a:rPr>
              <a:t>b</a:t>
            </a:r>
            <a:r>
              <a:rPr lang="en-US" dirty="0">
                <a:latin typeface="Times New Roman"/>
                <a:cs typeface="Times New Roman"/>
              </a:rPr>
              <a:t>)</a:t>
            </a:r>
          </a:p>
        </p:txBody>
      </p:sp>
      <p:sp>
        <p:nvSpPr>
          <p:cNvPr id="16" name="Freeform 15"/>
          <p:cNvSpPr/>
          <p:nvPr/>
        </p:nvSpPr>
        <p:spPr>
          <a:xfrm flipH="1">
            <a:off x="7320832" y="2380734"/>
            <a:ext cx="489668" cy="730766"/>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785100" y="2917566"/>
            <a:ext cx="1063112" cy="646331"/>
          </a:xfrm>
          <a:prstGeom prst="rect">
            <a:avLst/>
          </a:prstGeom>
          <a:noFill/>
        </p:spPr>
        <p:txBody>
          <a:bodyPr wrap="none" rtlCol="0">
            <a:spAutoFit/>
          </a:bodyPr>
          <a:lstStyle/>
          <a:p>
            <a:r>
              <a:rPr lang="en-US" dirty="0">
                <a:latin typeface="Times New Roman"/>
                <a:cs typeface="Times New Roman"/>
              </a:rPr>
              <a:t>first band</a:t>
            </a:r>
          </a:p>
          <a:p>
            <a:r>
              <a:rPr lang="en-US" dirty="0">
                <a:latin typeface="Times New Roman"/>
                <a:cs typeface="Times New Roman"/>
              </a:rPr>
              <a:t>       (</a:t>
            </a:r>
            <a:r>
              <a:rPr lang="en-US" dirty="0">
                <a:solidFill>
                  <a:srgbClr val="FF0000"/>
                </a:solidFill>
                <a:latin typeface="Times New Roman"/>
                <a:cs typeface="Times New Roman"/>
              </a:rPr>
              <a:t>a</a:t>
            </a:r>
            <a:r>
              <a:rPr lang="en-US" dirty="0">
                <a:latin typeface="Times New Roman"/>
                <a:cs typeface="Times New Roman"/>
              </a:rPr>
              <a:t>)</a:t>
            </a:r>
          </a:p>
        </p:txBody>
      </p:sp>
      <p:sp>
        <p:nvSpPr>
          <p:cNvPr id="18" name="TextBox 17"/>
          <p:cNvSpPr txBox="1"/>
          <p:nvPr/>
        </p:nvSpPr>
        <p:spPr>
          <a:xfrm>
            <a:off x="319444" y="1054100"/>
            <a:ext cx="3363556" cy="707886"/>
          </a:xfrm>
          <a:prstGeom prst="rect">
            <a:avLst/>
          </a:prstGeom>
          <a:noFill/>
        </p:spPr>
        <p:txBody>
          <a:bodyPr wrap="square" rtlCol="0">
            <a:spAutoFit/>
          </a:bodyPr>
          <a:lstStyle/>
          <a:p>
            <a:r>
              <a:rPr lang="en-US" sz="2000" dirty="0">
                <a:latin typeface="Times New Roman"/>
                <a:cs typeface="Times New Roman"/>
              </a:rPr>
              <a:t>The bands are colored with each color denoting a number.</a:t>
            </a:r>
          </a:p>
        </p:txBody>
      </p:sp>
      <p:sp>
        <p:nvSpPr>
          <p:cNvPr id="19" name="TextBox 18"/>
          <p:cNvSpPr txBox="1"/>
          <p:nvPr/>
        </p:nvSpPr>
        <p:spPr>
          <a:xfrm>
            <a:off x="509944" y="1850935"/>
            <a:ext cx="2487256" cy="2308324"/>
          </a:xfrm>
          <a:prstGeom prst="rect">
            <a:avLst/>
          </a:prstGeom>
          <a:noFill/>
        </p:spPr>
        <p:txBody>
          <a:bodyPr wrap="square" rtlCol="0">
            <a:spAutoFit/>
          </a:bodyPr>
          <a:lstStyle/>
          <a:p>
            <a:r>
              <a:rPr lang="en-US" sz="1600" dirty="0">
                <a:latin typeface="Times New Roman"/>
                <a:cs typeface="Times New Roman"/>
              </a:rPr>
              <a:t>black     0           green    5</a:t>
            </a:r>
          </a:p>
          <a:p>
            <a:r>
              <a:rPr lang="en-US" sz="1600" dirty="0">
                <a:latin typeface="Times New Roman"/>
                <a:cs typeface="Times New Roman"/>
              </a:rPr>
              <a:t>brown    1           blue     6</a:t>
            </a:r>
          </a:p>
          <a:p>
            <a:r>
              <a:rPr lang="en-US" sz="1600" dirty="0">
                <a:latin typeface="Times New Roman"/>
                <a:cs typeface="Times New Roman"/>
              </a:rPr>
              <a:t>red         2           violet   7</a:t>
            </a:r>
          </a:p>
          <a:p>
            <a:r>
              <a:rPr lang="en-US" sz="1600" dirty="0">
                <a:latin typeface="Times New Roman"/>
                <a:cs typeface="Times New Roman"/>
              </a:rPr>
              <a:t>orange   3           gray     8    </a:t>
            </a:r>
          </a:p>
          <a:p>
            <a:r>
              <a:rPr lang="en-US" sz="1600" dirty="0">
                <a:latin typeface="Times New Roman"/>
                <a:cs typeface="Times New Roman"/>
              </a:rPr>
              <a:t>yellow   4           white   9</a:t>
            </a:r>
          </a:p>
          <a:p>
            <a:endParaRPr lang="en-US" sz="1600" dirty="0">
              <a:latin typeface="Times New Roman"/>
              <a:cs typeface="Times New Roman"/>
            </a:endParaRPr>
          </a:p>
          <a:p>
            <a:r>
              <a:rPr lang="en-US" sz="1600" dirty="0">
                <a:latin typeface="Times New Roman"/>
                <a:cs typeface="Times New Roman"/>
              </a:rPr>
              <a:t>last band gold            5%</a:t>
            </a:r>
          </a:p>
          <a:p>
            <a:r>
              <a:rPr lang="en-US" sz="1600" dirty="0">
                <a:latin typeface="Times New Roman"/>
                <a:cs typeface="Times New Roman"/>
              </a:rPr>
              <a:t>last band silver         10%</a:t>
            </a:r>
          </a:p>
          <a:p>
            <a:r>
              <a:rPr lang="en-US" sz="1600" dirty="0">
                <a:latin typeface="Times New Roman"/>
                <a:cs typeface="Times New Roman"/>
              </a:rPr>
              <a:t>last band blank         20%   </a:t>
            </a:r>
          </a:p>
        </p:txBody>
      </p:sp>
      <p:grpSp>
        <p:nvGrpSpPr>
          <p:cNvPr id="9" name="Group 8"/>
          <p:cNvGrpSpPr/>
          <p:nvPr/>
        </p:nvGrpSpPr>
        <p:grpSpPr>
          <a:xfrm>
            <a:off x="2183062" y="3441700"/>
            <a:ext cx="90237" cy="95250"/>
            <a:chOff x="3092450" y="4813300"/>
            <a:chExt cx="114300" cy="120650"/>
          </a:xfrm>
        </p:grpSpPr>
        <p:cxnSp>
          <p:nvCxnSpPr>
            <p:cNvPr id="8" name="Straight Connector 7"/>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183063" y="3679324"/>
            <a:ext cx="90237" cy="95250"/>
            <a:chOff x="3092450" y="4813300"/>
            <a:chExt cx="114300" cy="120650"/>
          </a:xfrm>
        </p:grpSpPr>
        <p:cxnSp>
          <p:nvCxnSpPr>
            <p:cNvPr id="26" name="Straight Connector 25"/>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183064" y="3916948"/>
            <a:ext cx="90237" cy="95250"/>
            <a:chOff x="3092450" y="4813300"/>
            <a:chExt cx="114300" cy="120650"/>
          </a:xfrm>
        </p:grpSpPr>
        <p:cxnSp>
          <p:nvCxnSpPr>
            <p:cNvPr id="30" name="Straight Connector 29"/>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471844" y="4374465"/>
            <a:ext cx="3363556" cy="400110"/>
          </a:xfrm>
          <a:prstGeom prst="rect">
            <a:avLst/>
          </a:prstGeom>
          <a:noFill/>
        </p:spPr>
        <p:txBody>
          <a:bodyPr wrap="square" rtlCol="0">
            <a:spAutoFit/>
          </a:bodyPr>
          <a:lstStyle/>
          <a:p>
            <a:r>
              <a:rPr lang="en-US" sz="2000" dirty="0">
                <a:latin typeface="Times New Roman"/>
                <a:cs typeface="Times New Roman"/>
              </a:rPr>
              <a:t>The bands decode as:</a:t>
            </a:r>
          </a:p>
        </p:txBody>
      </p:sp>
      <p:graphicFrame>
        <p:nvGraphicFramePr>
          <p:cNvPr id="34" name="Object 33"/>
          <p:cNvGraphicFramePr>
            <a:graphicFrameLocks noChangeAspect="1"/>
          </p:cNvGraphicFramePr>
          <p:nvPr>
            <p:extLst>
              <p:ext uri="{D42A27DB-BD31-4B8C-83A1-F6EECF244321}">
                <p14:modId xmlns:p14="http://schemas.microsoft.com/office/powerpoint/2010/main" val="260590118"/>
              </p:ext>
            </p:extLst>
          </p:nvPr>
        </p:nvGraphicFramePr>
        <p:xfrm>
          <a:off x="2819400" y="4402138"/>
          <a:ext cx="1444625" cy="319087"/>
        </p:xfrm>
        <a:graphic>
          <a:graphicData uri="http://schemas.openxmlformats.org/presentationml/2006/ole">
            <mc:AlternateContent xmlns:mc="http://schemas.openxmlformats.org/markup-compatibility/2006">
              <mc:Choice xmlns:v="urn:schemas-microsoft-com:vml" Requires="v">
                <p:oleObj spid="_x0000_s2414650" name="Equation" r:id="rId5" imgW="863600" imgH="190500" progId="Equation.DSMT4">
                  <p:embed/>
                </p:oleObj>
              </mc:Choice>
              <mc:Fallback>
                <p:oleObj name="Equation" r:id="rId5" imgW="863600" imgH="190500" progId="Equation.DSMT4">
                  <p:embed/>
                  <p:pic>
                    <p:nvPicPr>
                      <p:cNvPr id="0" name=""/>
                      <p:cNvPicPr/>
                      <p:nvPr/>
                    </p:nvPicPr>
                    <p:blipFill>
                      <a:blip r:embed="rId6"/>
                      <a:stretch>
                        <a:fillRect/>
                      </a:stretch>
                    </p:blipFill>
                    <p:spPr>
                      <a:xfrm>
                        <a:off x="2819400" y="4402138"/>
                        <a:ext cx="1444625" cy="319087"/>
                      </a:xfrm>
                      <a:prstGeom prst="rect">
                        <a:avLst/>
                      </a:prstGeom>
                    </p:spPr>
                  </p:pic>
                </p:oleObj>
              </mc:Fallback>
            </mc:AlternateContent>
          </a:graphicData>
        </a:graphic>
      </p:graphicFrame>
      <p:sp>
        <p:nvSpPr>
          <p:cNvPr id="35" name="TextBox 34"/>
          <p:cNvSpPr txBox="1"/>
          <p:nvPr/>
        </p:nvSpPr>
        <p:spPr>
          <a:xfrm>
            <a:off x="509944" y="4926975"/>
            <a:ext cx="5482511" cy="707886"/>
          </a:xfrm>
          <a:prstGeom prst="rect">
            <a:avLst/>
          </a:prstGeom>
          <a:noFill/>
        </p:spPr>
        <p:txBody>
          <a:bodyPr wrap="square" rtlCol="0">
            <a:spAutoFit/>
          </a:bodyPr>
          <a:lstStyle/>
          <a:p>
            <a:r>
              <a:rPr lang="en-US" sz="2000" dirty="0">
                <a:latin typeface="Times New Roman"/>
                <a:cs typeface="Times New Roman"/>
              </a:rPr>
              <a:t>Example:  If the resistor’s value is                        , the bands would be colored:  </a:t>
            </a:r>
          </a:p>
        </p:txBody>
      </p:sp>
      <p:graphicFrame>
        <p:nvGraphicFramePr>
          <p:cNvPr id="36" name="Object 35"/>
          <p:cNvGraphicFramePr>
            <a:graphicFrameLocks noChangeAspect="1"/>
          </p:cNvGraphicFramePr>
          <p:nvPr>
            <p:extLst>
              <p:ext uri="{D42A27DB-BD31-4B8C-83A1-F6EECF244321}">
                <p14:modId xmlns:p14="http://schemas.microsoft.com/office/powerpoint/2010/main" val="1951266711"/>
              </p:ext>
            </p:extLst>
          </p:nvPr>
        </p:nvGraphicFramePr>
        <p:xfrm>
          <a:off x="4108450" y="4953000"/>
          <a:ext cx="1508125" cy="319088"/>
        </p:xfrm>
        <a:graphic>
          <a:graphicData uri="http://schemas.openxmlformats.org/presentationml/2006/ole">
            <mc:AlternateContent xmlns:mc="http://schemas.openxmlformats.org/markup-compatibility/2006">
              <mc:Choice xmlns:v="urn:schemas-microsoft-com:vml" Requires="v">
                <p:oleObj spid="_x0000_s2414651" name="Equation" r:id="rId7" imgW="901700" imgH="190500" progId="Equation.DSMT4">
                  <p:embed/>
                </p:oleObj>
              </mc:Choice>
              <mc:Fallback>
                <p:oleObj name="Equation" r:id="rId7" imgW="901700" imgH="190500" progId="Equation.DSMT4">
                  <p:embed/>
                  <p:pic>
                    <p:nvPicPr>
                      <p:cNvPr id="0" name=""/>
                      <p:cNvPicPr/>
                      <p:nvPr/>
                    </p:nvPicPr>
                    <p:blipFill>
                      <a:blip r:embed="rId8"/>
                      <a:stretch>
                        <a:fillRect/>
                      </a:stretch>
                    </p:blipFill>
                    <p:spPr>
                      <a:xfrm>
                        <a:off x="4108450" y="4953000"/>
                        <a:ext cx="1508125" cy="319088"/>
                      </a:xfrm>
                      <a:prstGeom prst="rect">
                        <a:avLst/>
                      </a:prstGeom>
                    </p:spPr>
                  </p:pic>
                </p:oleObj>
              </mc:Fallback>
            </mc:AlternateContent>
          </a:graphicData>
        </a:graphic>
      </p:graphicFrame>
      <p:sp>
        <p:nvSpPr>
          <p:cNvPr id="37" name="TextBox 36"/>
          <p:cNvSpPr txBox="1"/>
          <p:nvPr/>
        </p:nvSpPr>
        <p:spPr>
          <a:xfrm>
            <a:off x="5956300" y="5111353"/>
            <a:ext cx="3083996" cy="1323439"/>
          </a:xfrm>
          <a:prstGeom prst="rect">
            <a:avLst/>
          </a:prstGeom>
          <a:noFill/>
        </p:spPr>
        <p:txBody>
          <a:bodyPr wrap="square" rtlCol="0">
            <a:spAutoFit/>
          </a:bodyPr>
          <a:lstStyle/>
          <a:p>
            <a:r>
              <a:rPr lang="en-US" sz="2000" dirty="0">
                <a:latin typeface="Times New Roman"/>
                <a:cs typeface="Times New Roman"/>
              </a:rPr>
              <a:t>first band: </a:t>
            </a:r>
            <a:r>
              <a:rPr lang="en-US" sz="2000" dirty="0">
                <a:solidFill>
                  <a:srgbClr val="008000"/>
                </a:solidFill>
                <a:latin typeface="Times New Roman"/>
                <a:cs typeface="Times New Roman"/>
              </a:rPr>
              <a:t>green</a:t>
            </a:r>
            <a:r>
              <a:rPr lang="en-US" sz="2000" dirty="0">
                <a:latin typeface="Times New Roman"/>
                <a:cs typeface="Times New Roman"/>
              </a:rPr>
              <a:t> (for 5);</a:t>
            </a:r>
          </a:p>
          <a:p>
            <a:r>
              <a:rPr lang="en-US" sz="2000" dirty="0">
                <a:latin typeface="Times New Roman"/>
                <a:cs typeface="Times New Roman"/>
              </a:rPr>
              <a:t>second band: </a:t>
            </a:r>
            <a:r>
              <a:rPr lang="en-US" sz="2000" dirty="0">
                <a:solidFill>
                  <a:srgbClr val="FF0000"/>
                </a:solidFill>
                <a:latin typeface="Times New Roman"/>
                <a:cs typeface="Times New Roman"/>
              </a:rPr>
              <a:t>red</a:t>
            </a:r>
            <a:r>
              <a:rPr lang="en-US" sz="2000" dirty="0">
                <a:latin typeface="Times New Roman"/>
                <a:cs typeface="Times New Roman"/>
              </a:rPr>
              <a:t> (for 2);</a:t>
            </a:r>
          </a:p>
          <a:p>
            <a:r>
              <a:rPr lang="en-US" sz="2000" dirty="0">
                <a:latin typeface="Times New Roman"/>
                <a:cs typeface="Times New Roman"/>
              </a:rPr>
              <a:t>third band: </a:t>
            </a:r>
            <a:r>
              <a:rPr lang="en-US" sz="2000" dirty="0">
                <a:solidFill>
                  <a:srgbClr val="0000FF"/>
                </a:solidFill>
                <a:latin typeface="Times New Roman"/>
                <a:cs typeface="Times New Roman"/>
              </a:rPr>
              <a:t>blue</a:t>
            </a:r>
            <a:r>
              <a:rPr lang="en-US" sz="2000" dirty="0">
                <a:latin typeface="Times New Roman"/>
                <a:cs typeface="Times New Roman"/>
              </a:rPr>
              <a:t> (for 6);</a:t>
            </a:r>
          </a:p>
          <a:p>
            <a:r>
              <a:rPr lang="en-US" sz="2000" dirty="0">
                <a:latin typeface="Times New Roman"/>
                <a:cs typeface="Times New Roman"/>
              </a:rPr>
              <a:t>fourth band: </a:t>
            </a:r>
            <a:r>
              <a:rPr lang="en-US" sz="2000" dirty="0">
                <a:solidFill>
                  <a:schemeClr val="bg1">
                    <a:lumMod val="65000"/>
                  </a:schemeClr>
                </a:solidFill>
                <a:latin typeface="Times New Roman"/>
                <a:cs typeface="Times New Roman"/>
              </a:rPr>
              <a:t>silver</a:t>
            </a:r>
            <a:r>
              <a:rPr lang="en-US" sz="2000" dirty="0">
                <a:solidFill>
                  <a:schemeClr val="bg1">
                    <a:lumMod val="75000"/>
                  </a:schemeClr>
                </a:solidFill>
                <a:latin typeface="Times New Roman"/>
                <a:cs typeface="Times New Roman"/>
              </a:rPr>
              <a:t> </a:t>
            </a:r>
            <a:r>
              <a:rPr lang="en-US" sz="2000" dirty="0">
                <a:latin typeface="Times New Roman"/>
                <a:cs typeface="Times New Roman"/>
              </a:rPr>
              <a:t>(to show</a:t>
            </a:r>
          </a:p>
        </p:txBody>
      </p:sp>
      <p:sp>
        <p:nvSpPr>
          <p:cNvPr id="38" name="TextBox 37"/>
          <p:cNvSpPr txBox="1"/>
          <p:nvPr/>
        </p:nvSpPr>
        <p:spPr>
          <a:xfrm>
            <a:off x="6502400" y="6323637"/>
            <a:ext cx="2247900" cy="400110"/>
          </a:xfrm>
          <a:prstGeom prst="rect">
            <a:avLst/>
          </a:prstGeom>
          <a:noFill/>
        </p:spPr>
        <p:txBody>
          <a:bodyPr wrap="square" rtlCol="0">
            <a:spAutoFit/>
          </a:bodyPr>
          <a:lstStyle/>
          <a:p>
            <a:r>
              <a:rPr lang="en-US" sz="2000" dirty="0">
                <a:latin typeface="Times New Roman"/>
                <a:cs typeface="Times New Roman"/>
              </a:rPr>
              <a:t>a tolerance of 10%)</a:t>
            </a:r>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Tree>
    <p:extLst>
      <p:ext uri="{BB962C8B-B14F-4D97-AF65-F5344CB8AC3E}">
        <p14:creationId xmlns:p14="http://schemas.microsoft.com/office/powerpoint/2010/main" val="24367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5"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900" y="2709228"/>
            <a:ext cx="7785100" cy="1938992"/>
          </a:xfrm>
          <a:prstGeom prst="rect">
            <a:avLst/>
          </a:prstGeom>
          <a:noFill/>
        </p:spPr>
        <p:txBody>
          <a:bodyPr wrap="square" rtlCol="0">
            <a:spAutoFit/>
          </a:bodyPr>
          <a:lstStyle/>
          <a:p>
            <a:r>
              <a:rPr lang="en-US" sz="2000" dirty="0">
                <a:solidFill>
                  <a:srgbClr val="FF0000"/>
                </a:solidFill>
                <a:latin typeface="Apple Chancery"/>
                <a:cs typeface="Apple Chancery"/>
              </a:rPr>
              <a:t>Note 2. DC voltage </a:t>
            </a:r>
            <a:r>
              <a:rPr lang="en-US" sz="2000" dirty="0"/>
              <a:t>(short for </a:t>
            </a:r>
            <a:r>
              <a:rPr lang="en-US" sz="2000" i="1" dirty="0"/>
              <a:t>direct current </a:t>
            </a:r>
            <a:r>
              <a:rPr lang="en-US" sz="2000" dirty="0"/>
              <a:t>voltage) sets up an electric field that is always in the same direction.  AC voltage (</a:t>
            </a:r>
            <a:r>
              <a:rPr lang="en-US" sz="2000" i="1" dirty="0"/>
              <a:t>alternating current </a:t>
            </a:r>
            <a:r>
              <a:rPr lang="en-US" sz="2000" dirty="0"/>
              <a:t>voltage) sets up an electric field that alternates in direction.  An AC voltage source will produce some amount of power.  The DC source that provides the same amount of power is called AC source’s </a:t>
            </a:r>
            <a:r>
              <a:rPr lang="en-US" sz="2000" i="1" dirty="0"/>
              <a:t>RMS </a:t>
            </a:r>
            <a:r>
              <a:rPr lang="en-US" sz="2000" dirty="0"/>
              <a:t>voltage.  It is used in exactly the same way as a DC voltage.</a:t>
            </a:r>
          </a:p>
        </p:txBody>
      </p:sp>
      <p:sp>
        <p:nvSpPr>
          <p:cNvPr id="3174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1:  </a:t>
            </a:r>
            <a:r>
              <a:rPr lang="en-US" sz="2000" dirty="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31747" name="Rectangle 10"/>
          <p:cNvSpPr>
            <a:spLocks noChangeArrowheads="1"/>
          </p:cNvSpPr>
          <p:nvPr/>
        </p:nvSpPr>
        <p:spPr bwMode="auto">
          <a:xfrm>
            <a:off x="152400" y="762000"/>
            <a:ext cx="88392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current</a:t>
            </a:r>
            <a:endParaRPr lang="en-US" sz="2800" dirty="0">
              <a:latin typeface="Gill Sans" charset="0"/>
            </a:endParaRPr>
          </a:p>
        </p:txBody>
      </p:sp>
      <p:sp>
        <p:nvSpPr>
          <p:cNvPr id="2" name="TextBox 1"/>
          <p:cNvSpPr txBox="1"/>
          <p:nvPr/>
        </p:nvSpPr>
        <p:spPr>
          <a:xfrm>
            <a:off x="457200" y="1231900"/>
            <a:ext cx="3166985" cy="461665"/>
          </a:xfrm>
          <a:prstGeom prst="rect">
            <a:avLst/>
          </a:prstGeom>
          <a:noFill/>
        </p:spPr>
        <p:txBody>
          <a:bodyPr wrap="none" rtlCol="0">
            <a:spAutoFit/>
          </a:bodyPr>
          <a:lstStyle/>
          <a:p>
            <a:r>
              <a:rPr lang="en-US" sz="2400" dirty="0">
                <a:solidFill>
                  <a:srgbClr val="FF0000"/>
                </a:solidFill>
                <a:latin typeface="Apple Chancery"/>
                <a:cs typeface="Apple Chancery"/>
              </a:rPr>
              <a:t>a.) What is </a:t>
            </a:r>
            <a:r>
              <a:rPr lang="en-US" sz="2000" dirty="0"/>
              <a:t>its resistance?</a:t>
            </a:r>
          </a:p>
        </p:txBody>
      </p:sp>
      <p:graphicFrame>
        <p:nvGraphicFramePr>
          <p:cNvPr id="8" name="Object 7"/>
          <p:cNvGraphicFramePr>
            <a:graphicFrameLocks noChangeAspect="1"/>
          </p:cNvGraphicFramePr>
          <p:nvPr>
            <p:extLst>
              <p:ext uri="{D42A27DB-BD31-4B8C-83A1-F6EECF244321}">
                <p14:modId xmlns:p14="http://schemas.microsoft.com/office/powerpoint/2010/main" val="1382989593"/>
              </p:ext>
            </p:extLst>
          </p:nvPr>
        </p:nvGraphicFramePr>
        <p:xfrm>
          <a:off x="3624185" y="4886325"/>
          <a:ext cx="2974975" cy="1336675"/>
        </p:xfrm>
        <a:graphic>
          <a:graphicData uri="http://schemas.openxmlformats.org/presentationml/2006/ole">
            <mc:AlternateContent xmlns:mc="http://schemas.openxmlformats.org/markup-compatibility/2006">
              <mc:Choice xmlns:v="urn:schemas-microsoft-com:vml" Requires="v">
                <p:oleObj spid="_x0000_s2418716" name="Equation" r:id="rId4" imgW="1778000" imgH="800100" progId="Equation.DSMT4">
                  <p:embed/>
                </p:oleObj>
              </mc:Choice>
              <mc:Fallback>
                <p:oleObj name="Equation" r:id="rId4" imgW="1778000" imgH="800100" progId="Equation.DSMT4">
                  <p:embed/>
                  <p:pic>
                    <p:nvPicPr>
                      <p:cNvPr id="0" name=""/>
                      <p:cNvPicPr/>
                      <p:nvPr/>
                    </p:nvPicPr>
                    <p:blipFill>
                      <a:blip r:embed="rId5"/>
                      <a:stretch>
                        <a:fillRect/>
                      </a:stretch>
                    </p:blipFill>
                    <p:spPr>
                      <a:xfrm>
                        <a:off x="3624185" y="4886325"/>
                        <a:ext cx="2974975" cy="1336675"/>
                      </a:xfrm>
                      <a:prstGeom prst="rect">
                        <a:avLst/>
                      </a:prstGeom>
                    </p:spPr>
                  </p:pic>
                </p:oleObj>
              </mc:Fallback>
            </mc:AlternateContent>
          </a:graphicData>
        </a:graphic>
      </p:graphicFrame>
      <p:sp>
        <p:nvSpPr>
          <p:cNvPr id="9" name="TextBox 8"/>
          <p:cNvSpPr txBox="1"/>
          <p:nvPr/>
        </p:nvSpPr>
        <p:spPr>
          <a:xfrm>
            <a:off x="1104900" y="1693565"/>
            <a:ext cx="7785100" cy="1015663"/>
          </a:xfrm>
          <a:prstGeom prst="rect">
            <a:avLst/>
          </a:prstGeom>
          <a:noFill/>
        </p:spPr>
        <p:txBody>
          <a:bodyPr wrap="square" rtlCol="0">
            <a:spAutoFit/>
          </a:bodyPr>
          <a:lstStyle/>
          <a:p>
            <a:r>
              <a:rPr lang="en-US" sz="2000" dirty="0">
                <a:solidFill>
                  <a:srgbClr val="FF0000"/>
                </a:solidFill>
                <a:latin typeface="Apple Chancery"/>
                <a:cs typeface="Apple Chancery"/>
              </a:rPr>
              <a:t>Note 1:  When </a:t>
            </a:r>
            <a:r>
              <a:rPr lang="en-US" sz="2000" dirty="0"/>
              <a:t>it comes to power supplies, the </a:t>
            </a:r>
            <a:r>
              <a:rPr lang="en-US" sz="2000" i="1" dirty="0"/>
              <a:t>electrical potential difference </a:t>
            </a:r>
            <a:r>
              <a:rPr lang="en-US" sz="2000" dirty="0"/>
              <a:t>across the power supply’s terminals is often referred to as the power supply’s </a:t>
            </a:r>
            <a:r>
              <a:rPr lang="en-US" sz="2000" i="1" dirty="0"/>
              <a:t>potential</a:t>
            </a:r>
            <a:r>
              <a:rPr lang="en-US" sz="2000" dirty="0"/>
              <a:t>.  </a:t>
            </a:r>
          </a:p>
        </p:txBody>
      </p:sp>
      <p:sp>
        <p:nvSpPr>
          <p:cNvPr id="10" name="TextBox 9"/>
          <p:cNvSpPr txBox="1"/>
          <p:nvPr/>
        </p:nvSpPr>
        <p:spPr>
          <a:xfrm>
            <a:off x="927100" y="4665385"/>
            <a:ext cx="7785100" cy="400110"/>
          </a:xfrm>
          <a:prstGeom prst="rect">
            <a:avLst/>
          </a:prstGeom>
          <a:noFill/>
        </p:spPr>
        <p:txBody>
          <a:bodyPr wrap="square" rtlCol="0">
            <a:spAutoFit/>
          </a:bodyPr>
          <a:lstStyle/>
          <a:p>
            <a:r>
              <a:rPr lang="en-US" sz="2000" dirty="0">
                <a:solidFill>
                  <a:srgbClr val="FF0000"/>
                </a:solidFill>
                <a:latin typeface="Apple Chancery"/>
                <a:cs typeface="Apple Chancery"/>
              </a:rPr>
              <a:t>So using Ohm’s Law:</a:t>
            </a:r>
            <a:endParaRPr lang="en-US" sz="2000" dirty="0"/>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Tree>
    <p:extLst>
      <p:ext uri="{BB962C8B-B14F-4D97-AF65-F5344CB8AC3E}">
        <p14:creationId xmlns:p14="http://schemas.microsoft.com/office/powerpoint/2010/main" val="17575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88841</TotalTime>
  <Words>2225</Words>
  <Application>Microsoft Macintosh PowerPoint</Application>
  <PresentationFormat>On-screen Show (4:3)</PresentationFormat>
  <Paragraphs>191</Paragraphs>
  <Slides>19</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Apple Chancery</vt:lpstr>
      <vt:lpstr>Arial</vt:lpstr>
      <vt:lpstr>Calibri</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(courtesy of Mr. White)</vt:lpstr>
      <vt:lpstr>PowerPoint Presentation</vt:lpstr>
      <vt:lpstr>Example 2:  (courtesy of Mr. White)</vt:lpstr>
      <vt:lpstr>Example 3: Current passes through a resistor?  During some period of time, assume q’s worth of charge passes through the resistor.  How much work is done on that charge?</vt:lpstr>
      <vt:lpstr>The most general expression for the power rating of an element is:</vt:lpstr>
      <vt:lpstr>Example 5: A light bulb is rated at 120 volts (RMS), 75 W.  Assuming the bulb is powered by a 120 V RMS power supply, determine:</vt:lpstr>
      <vt:lpstr>Example 6: An electric heater draws 15 amps on 120 volts (RMS). It operates 3 hours/day for 30 days/month.  PG&amp;E charges $.08 per kilowatt-hour. </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1829</cp:revision>
  <cp:lastPrinted>2022-02-09T19:00:12Z</cp:lastPrinted>
  <dcterms:created xsi:type="dcterms:W3CDTF">2017-08-16T17:34:12Z</dcterms:created>
  <dcterms:modified xsi:type="dcterms:W3CDTF">2022-02-09T19:01:58Z</dcterms:modified>
</cp:coreProperties>
</file>